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4"/>
  </p:sldMasterIdLst>
  <p:notesMasterIdLst>
    <p:notesMasterId r:id="rId54"/>
  </p:notesMasterIdLst>
  <p:sldIdLst>
    <p:sldId id="256" r:id="rId35"/>
    <p:sldId id="258" r:id="rId36"/>
    <p:sldId id="259" r:id="rId37"/>
    <p:sldId id="263" r:id="rId38"/>
    <p:sldId id="265" r:id="rId39"/>
    <p:sldId id="278" r:id="rId40"/>
    <p:sldId id="267" r:id="rId41"/>
    <p:sldId id="279" r:id="rId42"/>
    <p:sldId id="280" r:id="rId43"/>
    <p:sldId id="281" r:id="rId44"/>
    <p:sldId id="282" r:id="rId45"/>
    <p:sldId id="268" r:id="rId46"/>
    <p:sldId id="269" r:id="rId47"/>
    <p:sldId id="283" r:id="rId48"/>
    <p:sldId id="285" r:id="rId49"/>
    <p:sldId id="284" r:id="rId50"/>
    <p:sldId id="287" r:id="rId51"/>
    <p:sldId id="288" r:id="rId52"/>
    <p:sldId id="262" r:id="rId53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93789"/>
  </p:normalViewPr>
  <p:slideViewPr>
    <p:cSldViewPr snapToGrid="0">
      <p:cViewPr varScale="1">
        <p:scale>
          <a:sx n="54" d="100"/>
          <a:sy n="54" d="100"/>
        </p:scale>
        <p:origin x="73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5.xml"/><Relationship Id="rId21" Type="http://schemas.openxmlformats.org/officeDocument/2006/relationships/customXml" Target="../customXml/item21.xml"/><Relationship Id="rId34" Type="http://schemas.openxmlformats.org/officeDocument/2006/relationships/slideMaster" Target="slideMasters/slideMaster1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50" Type="http://schemas.openxmlformats.org/officeDocument/2006/relationships/slide" Target="slides/slide16.xml"/><Relationship Id="rId55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slide" Target="slides/slide4.xml"/><Relationship Id="rId46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customXml" Target="../customXml/item29.xml"/><Relationship Id="rId41" Type="http://schemas.openxmlformats.org/officeDocument/2006/relationships/slide" Target="slides/slide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slide" Target="slides/slide3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53" Type="http://schemas.openxmlformats.org/officeDocument/2006/relationships/slide" Target="slides/slide19.xml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2.xml"/><Relationship Id="rId49" Type="http://schemas.openxmlformats.org/officeDocument/2006/relationships/slide" Target="slides/slide15.xml"/><Relationship Id="rId57" Type="http://schemas.openxmlformats.org/officeDocument/2006/relationships/theme" Target="theme/theme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slide" Target="slides/slide10.xml"/><Relationship Id="rId52" Type="http://schemas.openxmlformats.org/officeDocument/2006/relationships/slide" Target="slides/slide18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slide" Target="slides/slide1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56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1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46341-1717-834B-9441-7BCD17914D6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30119-3F67-964E-84CA-4893B3D78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6112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Incidência e prevalência maiores no Japão</a:t>
            </a:r>
          </a:p>
          <a:p>
            <a:r>
              <a:rPr lang="pt-BR" dirty="0"/>
              <a:t>Idade mais tardia comparada a </a:t>
            </a:r>
            <a:r>
              <a:rPr lang="pt-BR" dirty="0" err="1"/>
              <a:t>adeno</a:t>
            </a:r>
            <a:r>
              <a:rPr lang="pt-BR" dirty="0"/>
              <a:t> HPV relacionado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30119-3F67-964E-84CA-4893B3D78BF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3403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u="none" strike="noStrike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Primeira IHQ: MUC-6 e CAIX</a:t>
            </a:r>
          </a:p>
          <a:p>
            <a:r>
              <a:rPr lang="pt-BR" b="0" i="0" u="none" strike="noStrike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Segunda: padrões anormais de p53- vistos em até 50% dos casos (over e nulo)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30119-3F67-964E-84CA-4893B3D78BF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6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Acantose com </a:t>
            </a:r>
            <a:r>
              <a:rPr lang="pt-BR" sz="1200" dirty="0" err="1">
                <a:solidFill>
                  <a:srgbClr val="666666"/>
                </a:solidFill>
                <a:latin typeface="Bahnschrift Light" panose="020B0502040204020203" pitchFamily="34" charset="0"/>
              </a:rPr>
              <a:t>paraqueratose</a:t>
            </a:r>
            <a:endParaRPr lang="pt-BR" sz="1200" dirty="0">
              <a:solidFill>
                <a:srgbClr val="666666"/>
              </a:solidFill>
              <a:latin typeface="Bahnschrift Light" panose="020B0502040204020203" pitchFamily="34" charset="0"/>
            </a:endParaRPr>
          </a:p>
          <a:p>
            <a:pPr>
              <a:spcBef>
                <a:spcPts val="600"/>
              </a:spcBef>
              <a:buClr>
                <a:srgbClr val="7030A0"/>
              </a:buClr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 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Cones epiteliais alongados e </a:t>
            </a:r>
            <a:r>
              <a:rPr lang="pt-BR" sz="1200" dirty="0" err="1">
                <a:solidFill>
                  <a:srgbClr val="666666"/>
                </a:solidFill>
                <a:latin typeface="Bahnschrift Light" panose="020B0502040204020203" pitchFamily="34" charset="0"/>
              </a:rPr>
              <a:t>anastomosantes</a:t>
            </a:r>
            <a:endParaRPr lang="pt-BR" sz="1200" dirty="0">
              <a:solidFill>
                <a:srgbClr val="666666"/>
              </a:solidFill>
              <a:latin typeface="Bahnschrift Light" panose="020B0502040204020203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1200" dirty="0">
              <a:solidFill>
                <a:srgbClr val="666666"/>
              </a:solidFill>
              <a:latin typeface="Bahnschrift Light" panose="020B0502040204020203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Atipia citológica basal significativa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1200" dirty="0">
              <a:solidFill>
                <a:srgbClr val="666666"/>
              </a:solidFill>
              <a:latin typeface="Bahnschrift Light" panose="020B0502040204020203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Citoplasma abundante </a:t>
            </a:r>
            <a:r>
              <a:rPr lang="pt-BR" sz="1200" dirty="0" err="1">
                <a:solidFill>
                  <a:srgbClr val="666666"/>
                </a:solidFill>
                <a:latin typeface="Bahnschrift Light" panose="020B0502040204020203" pitchFamily="34" charset="0"/>
              </a:rPr>
              <a:t>eosinofílico</a:t>
            </a:r>
            <a:endParaRPr lang="pt-BR" sz="1200" dirty="0">
              <a:solidFill>
                <a:srgbClr val="666666"/>
              </a:solidFill>
              <a:latin typeface="Bahnschrift Light" panose="020B0502040204020203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30119-3F67-964E-84CA-4893B3D78BF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51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 Líquen escleroso é o mais comum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1200" dirty="0">
              <a:solidFill>
                <a:srgbClr val="666666"/>
              </a:solidFill>
              <a:latin typeface="Bahnschrift Light" panose="020B0502040204020203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 Casos precoces de líquen escleroso são indistinguíveis de outras reações </a:t>
            </a:r>
            <a:r>
              <a:rPr lang="pt-BR" sz="1200" dirty="0" err="1">
                <a:solidFill>
                  <a:srgbClr val="666666"/>
                </a:solidFill>
                <a:latin typeface="Bahnschrift Light" panose="020B0502040204020203" pitchFamily="34" charset="0"/>
              </a:rPr>
              <a:t>liquenoides</a:t>
            </a:r>
            <a:endParaRPr lang="pt-BR" sz="1200" dirty="0">
              <a:solidFill>
                <a:srgbClr val="666666"/>
              </a:solidFill>
              <a:latin typeface="Bahnschrift Light" panose="020B0502040204020203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1200" dirty="0">
              <a:solidFill>
                <a:srgbClr val="666666"/>
              </a:solidFill>
              <a:latin typeface="Bahnschrift Light" panose="020B0502040204020203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Padrão específico de </a:t>
            </a:r>
            <a:r>
              <a:rPr lang="pt-BR" sz="1200" dirty="0" err="1">
                <a:solidFill>
                  <a:srgbClr val="666666"/>
                </a:solidFill>
                <a:latin typeface="Bahnschrift Light" panose="020B0502040204020203" pitchFamily="34" charset="0"/>
              </a:rPr>
              <a:t>hialinização</a:t>
            </a: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 </a:t>
            </a:r>
            <a:r>
              <a:rPr lang="pt-BR" sz="1200" dirty="0" err="1">
                <a:solidFill>
                  <a:srgbClr val="666666"/>
                </a:solidFill>
                <a:latin typeface="Bahnschrift Light" panose="020B0502040204020203" pitchFamily="34" charset="0"/>
              </a:rPr>
              <a:t>colagênica</a:t>
            </a: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 incluindo ao redor de vasos e com linfócitos de permeio auxiliam no diagnóstico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1200" dirty="0">
              <a:solidFill>
                <a:srgbClr val="666666"/>
              </a:solidFill>
              <a:latin typeface="Bahnschrift Light" panose="020B0502040204020203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Excluir </a:t>
            </a:r>
            <a:r>
              <a:rPr lang="pt-BR" sz="1200" dirty="0" err="1">
                <a:solidFill>
                  <a:srgbClr val="666666"/>
                </a:solidFill>
                <a:latin typeface="Bahnschrift Light" panose="020B0502040204020203" pitchFamily="34" charset="0"/>
              </a:rPr>
              <a:t>NIVd</a:t>
            </a: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 associada  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 err="1">
                <a:effectLst/>
                <a:latin typeface="AdvTT5235d5a9"/>
              </a:rPr>
              <a:t>Cumulative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incidence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plots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showing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the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risk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associated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with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the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strongest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prognosticator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identi</a:t>
            </a:r>
            <a:r>
              <a:rPr lang="pt-BR" sz="1800" dirty="0" err="1">
                <a:effectLst/>
                <a:latin typeface="AdvTT5235d5a9+fb"/>
              </a:rPr>
              <a:t>fi</a:t>
            </a:r>
            <a:r>
              <a:rPr lang="pt-BR" sz="1800" dirty="0" err="1">
                <a:effectLst/>
                <a:latin typeface="AdvTT5235d5a9"/>
              </a:rPr>
              <a:t>ed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through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multivariable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analyses</a:t>
            </a:r>
            <a:r>
              <a:rPr lang="pt-BR" sz="1800" dirty="0">
                <a:effectLst/>
                <a:latin typeface="AdvTT5235d5a9"/>
              </a:rPr>
              <a:t> for (A) time </a:t>
            </a:r>
            <a:r>
              <a:rPr lang="pt-BR" sz="1800" dirty="0" err="1">
                <a:effectLst/>
                <a:latin typeface="AdvTT5235d5a9"/>
              </a:rPr>
              <a:t>to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any</a:t>
            </a:r>
            <a:r>
              <a:rPr lang="pt-BR" sz="1800" dirty="0">
                <a:effectLst/>
                <a:latin typeface="AdvTT5235d5a9"/>
              </a:rPr>
              <a:t> local </a:t>
            </a:r>
            <a:r>
              <a:rPr lang="pt-BR" sz="1800" dirty="0" err="1">
                <a:effectLst/>
                <a:latin typeface="AdvTT5235d5a9"/>
              </a:rPr>
              <a:t>recurrence</a:t>
            </a:r>
            <a:r>
              <a:rPr lang="pt-BR" sz="1800" dirty="0">
                <a:effectLst/>
                <a:latin typeface="AdvTT5235d5a9"/>
              </a:rPr>
              <a:t> (LVR); (</a:t>
            </a:r>
            <a:r>
              <a:rPr lang="pt-BR" sz="1800" dirty="0" err="1">
                <a:effectLst/>
                <a:latin typeface="AdvTT5235d5a9"/>
              </a:rPr>
              <a:t>B</a:t>
            </a:r>
            <a:r>
              <a:rPr lang="pt-BR" sz="1800" dirty="0">
                <a:effectLst/>
                <a:latin typeface="AdvTT5235d5a9"/>
              </a:rPr>
              <a:t>) time </a:t>
            </a:r>
            <a:r>
              <a:rPr lang="pt-BR" sz="1800" dirty="0" err="1">
                <a:effectLst/>
                <a:latin typeface="AdvTT5235d5a9"/>
              </a:rPr>
              <a:t>to</a:t>
            </a:r>
            <a:r>
              <a:rPr lang="pt-BR" sz="1800" dirty="0">
                <a:effectLst/>
                <a:latin typeface="AdvTT5235d5a9"/>
              </a:rPr>
              <a:t> local </a:t>
            </a:r>
            <a:r>
              <a:rPr lang="pt-BR" sz="1800" dirty="0" err="1">
                <a:effectLst/>
                <a:latin typeface="AdvTT5235d5a9"/>
              </a:rPr>
              <a:t>relapse</a:t>
            </a:r>
            <a:r>
              <a:rPr lang="pt-BR" sz="1800" dirty="0">
                <a:effectLst/>
                <a:latin typeface="AdvTT5235d5a9"/>
              </a:rPr>
              <a:t> (LR); (C) time </a:t>
            </a:r>
            <a:r>
              <a:rPr lang="pt-BR" sz="1800" dirty="0" err="1">
                <a:effectLst/>
                <a:latin typeface="AdvTT5235d5a9"/>
              </a:rPr>
              <a:t>to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second-</a:t>
            </a:r>
            <a:r>
              <a:rPr lang="pt-BR" sz="1800" dirty="0" err="1">
                <a:effectLst/>
                <a:latin typeface="AdvTT5235d5a9+fb"/>
              </a:rPr>
              <a:t>fi</a:t>
            </a:r>
            <a:r>
              <a:rPr lang="pt-BR" sz="1800" dirty="0" err="1">
                <a:effectLst/>
                <a:latin typeface="AdvTT5235d5a9"/>
              </a:rPr>
              <a:t>eld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tumour</a:t>
            </a:r>
            <a:r>
              <a:rPr lang="pt-BR" sz="1800" dirty="0">
                <a:effectLst/>
                <a:latin typeface="AdvTT5235d5a9"/>
              </a:rPr>
              <a:t> (SFT); (</a:t>
            </a:r>
            <a:r>
              <a:rPr lang="pt-BR" sz="1800" dirty="0" err="1">
                <a:effectLst/>
                <a:latin typeface="AdvTT5235d5a9"/>
              </a:rPr>
              <a:t>D</a:t>
            </a:r>
            <a:r>
              <a:rPr lang="pt-BR" sz="1800" dirty="0">
                <a:effectLst/>
                <a:latin typeface="AdvTT5235d5a9"/>
              </a:rPr>
              <a:t>) </a:t>
            </a:r>
            <a:r>
              <a:rPr lang="pt-BR" sz="1800" dirty="0" err="1">
                <a:effectLst/>
                <a:latin typeface="AdvTT5235d5a9"/>
              </a:rPr>
              <a:t>Disease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speci</a:t>
            </a:r>
            <a:r>
              <a:rPr lang="pt-BR" sz="1800" dirty="0" err="1">
                <a:effectLst/>
                <a:latin typeface="AdvTT5235d5a9+fb"/>
              </a:rPr>
              <a:t>fi</a:t>
            </a:r>
            <a:r>
              <a:rPr lang="pt-BR" sz="1800" dirty="0" err="1">
                <a:effectLst/>
                <a:latin typeface="AdvTT5235d5a9"/>
              </a:rPr>
              <a:t>c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survival</a:t>
            </a:r>
            <a:r>
              <a:rPr lang="pt-BR" sz="1800" dirty="0">
                <a:effectLst/>
                <a:latin typeface="AdvTT5235d5a9"/>
              </a:rPr>
              <a:t> (DSS). SHR = </a:t>
            </a:r>
            <a:r>
              <a:rPr lang="pt-BR" sz="1800" dirty="0" err="1">
                <a:effectLst/>
                <a:latin typeface="AdvTT5235d5a9"/>
              </a:rPr>
              <a:t>Sub-hazard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ratio</a:t>
            </a:r>
            <a:r>
              <a:rPr lang="pt-BR" sz="1800" dirty="0">
                <a:effectLst/>
                <a:latin typeface="AdvTT5235d5a9"/>
              </a:rPr>
              <a:t>. 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30119-3F67-964E-84CA-4893B3D78BF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7746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Prognóstico intermediário  entre p53 anormal e HPV associado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Ausência de características </a:t>
            </a:r>
            <a:r>
              <a:rPr lang="pt-BR" sz="1200" dirty="0" err="1">
                <a:solidFill>
                  <a:srgbClr val="666666"/>
                </a:solidFill>
                <a:latin typeface="Bahnschrift Light" panose="020B0502040204020203" pitchFamily="34" charset="0"/>
              </a:rPr>
              <a:t>citoarquiteturais</a:t>
            </a: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 relacionadas ao HPV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Ausência de atipia basal suficiente para </a:t>
            </a:r>
            <a:r>
              <a:rPr lang="pt-BR" sz="1200" dirty="0" err="1">
                <a:solidFill>
                  <a:srgbClr val="666666"/>
                </a:solidFill>
                <a:latin typeface="Bahnschrift Light" panose="020B0502040204020203" pitchFamily="34" charset="0"/>
              </a:rPr>
              <a:t>NIVd</a:t>
            </a:r>
            <a:endParaRPr lang="pt-BR" sz="1200" dirty="0">
              <a:solidFill>
                <a:srgbClr val="666666"/>
              </a:solidFill>
              <a:latin typeface="Bahnschrift Light" panose="020B0502040204020203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 Ausência de dermatose vulvar associada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p16 negativo e p53 normal 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dirty="0" err="1"/>
              <a:t>Verruciforme</a:t>
            </a:r>
            <a:r>
              <a:rPr lang="pt-BR" dirty="0"/>
              <a:t> </a:t>
            </a:r>
            <a:r>
              <a:rPr lang="pt-BR" dirty="0" err="1"/>
              <a:t>acantotic</a:t>
            </a:r>
            <a:r>
              <a:rPr lang="pt-BR" dirty="0"/>
              <a:t> VIN = </a:t>
            </a:r>
            <a:r>
              <a:rPr lang="pt-BR" dirty="0" err="1"/>
              <a:t>vaVIN</a:t>
            </a:r>
            <a:r>
              <a:rPr lang="pt-BR" dirty="0"/>
              <a:t> </a:t>
            </a:r>
          </a:p>
          <a:p>
            <a:endParaRPr lang="pt-BR" dirty="0"/>
          </a:p>
          <a:p>
            <a:r>
              <a:rPr lang="pt-BR" sz="1200" dirty="0">
                <a:solidFill>
                  <a:srgbClr val="666666"/>
                </a:solidFill>
                <a:latin typeface="Bahnschrift Light" panose="020B0502040204020203" pitchFamily="34" charset="0"/>
              </a:rPr>
              <a:t>diferenciação anormal de queratinócitos na ausência de atipia nuclear evidente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30119-3F67-964E-84CA-4893B3D78BF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416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2400" b="1" dirty="0">
              <a:solidFill>
                <a:srgbClr val="6666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400" b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Morfologia e lesão </a:t>
            </a:r>
            <a:r>
              <a:rPr lang="pt-BR" sz="2400" b="1" i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situ </a:t>
            </a:r>
            <a:r>
              <a:rPr lang="pt-BR" sz="2400" b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adjacente podem ajudar</a:t>
            </a:r>
          </a:p>
          <a:p>
            <a:pPr marL="342900" indent="-3429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400" b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Sobreposição de morfologia </a:t>
            </a:r>
          </a:p>
          <a:p>
            <a:pPr marL="800100" lvl="1" indent="-3429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400" b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CEC </a:t>
            </a:r>
            <a:r>
              <a:rPr lang="pt-BR" sz="2400" b="1" dirty="0" err="1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basaloide</a:t>
            </a:r>
            <a:r>
              <a:rPr lang="pt-BR" sz="2400" b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é mais comumente HPV-A e CEC </a:t>
            </a:r>
            <a:r>
              <a:rPr lang="pt-BR" sz="2400" b="1" dirty="0" err="1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queratinizante</a:t>
            </a:r>
            <a:r>
              <a:rPr lang="pt-BR" sz="2400" b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é frequentemente HPV-I</a:t>
            </a:r>
          </a:p>
          <a:p>
            <a:pPr marL="800100" lvl="1" indent="-3429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400" b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400" b="1" dirty="0" err="1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Overlap</a:t>
            </a:r>
            <a:r>
              <a:rPr lang="pt-BR" sz="2400" b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 20-40% </a:t>
            </a:r>
          </a:p>
          <a:p>
            <a:pPr marL="800100" lvl="1" indent="-3429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400" b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Lesões </a:t>
            </a:r>
            <a:r>
              <a:rPr lang="pt-BR" sz="2400" b="1" i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situ </a:t>
            </a:r>
            <a:r>
              <a:rPr lang="pt-BR" sz="2400" b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têm sobreposição em 5-20% </a:t>
            </a:r>
          </a:p>
          <a:p>
            <a:pPr marL="342900" indent="-3429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2400" b="1" dirty="0">
              <a:solidFill>
                <a:srgbClr val="6666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400" b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ICCR </a:t>
            </a:r>
            <a:r>
              <a:rPr lang="pt-BR" sz="2400" b="1" dirty="0" err="1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Guidelines</a:t>
            </a:r>
            <a:r>
              <a:rPr lang="pt-BR" sz="2400" b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recomenda o uso de p16</a:t>
            </a:r>
          </a:p>
          <a:p>
            <a:pPr>
              <a:spcBef>
                <a:spcPts val="600"/>
              </a:spcBef>
              <a:buClr>
                <a:srgbClr val="7030A0"/>
              </a:buClr>
            </a:pPr>
            <a:endParaRPr lang="pt-BR" sz="2400" b="1" dirty="0">
              <a:solidFill>
                <a:srgbClr val="6666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buClr>
                <a:srgbClr val="7030A0"/>
              </a:buClr>
            </a:pPr>
            <a:r>
              <a:rPr lang="pt-BR" sz="2400" b="1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Portanto, p16 deve ser feito em todos os casos e tem maior peso sobre outras variáveis  </a:t>
            </a:r>
          </a:p>
          <a:p>
            <a:pPr>
              <a:spcBef>
                <a:spcPts val="600"/>
              </a:spcBef>
              <a:buClr>
                <a:srgbClr val="7030A0"/>
              </a:buClr>
            </a:pPr>
            <a:r>
              <a:rPr lang="pt-BR" sz="2100" b="1" dirty="0">
                <a:solidFill>
                  <a:srgbClr val="666666"/>
                </a:solidFill>
                <a:latin typeface="Bahnschrift Light" panose="020B0502040204020203" pitchFamily="34" charset="0"/>
              </a:rPr>
              <a:t>	- Morfologia apenas pode errar o status HPV em 15-20% dos casos </a:t>
            </a:r>
          </a:p>
          <a:p>
            <a:pPr>
              <a:spcBef>
                <a:spcPts val="600"/>
              </a:spcBef>
              <a:buClr>
                <a:srgbClr val="7030A0"/>
              </a:buClr>
            </a:pPr>
            <a:r>
              <a:rPr lang="pt-BR" sz="2100" b="1" dirty="0">
                <a:solidFill>
                  <a:srgbClr val="666666"/>
                </a:solidFill>
                <a:latin typeface="Bahnschrift Light" panose="020B0502040204020203" pitchFamily="34" charset="0"/>
              </a:rPr>
              <a:t>	- p16: sensibilidade de 100% e especificidade de 98,4%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ISH RNA HPV pode ser feito em casos incomuns que são indeterminados na histologia e IHQ, tem boa sensibilidade 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400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CEC de vulva ocorrem através de 2 vias distintas: HPV-A e HPV-I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2000" dirty="0">
              <a:solidFill>
                <a:srgbClr val="6666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Classificação baseia-se em dados clínicos, morfologia e p16 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2000" dirty="0">
              <a:solidFill>
                <a:srgbClr val="6666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2/3 são HPV-I  e 1/3 é HPV-A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2000" dirty="0">
              <a:solidFill>
                <a:srgbClr val="6666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NIV é associada ao HPV em &gt;90% dos casos 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2000" dirty="0">
              <a:solidFill>
                <a:srgbClr val="6666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rgbClr val="666666"/>
                </a:solidFill>
                <a:latin typeface="Bahnschrift Light" panose="020B0502040204020203" pitchFamily="34" charset="0"/>
              </a:rPr>
              <a:t> NIV HPV-I e CEC HPV-I são subdivididos em p53 anormal e p53 normal</a:t>
            </a:r>
          </a:p>
          <a:p>
            <a:pPr marL="673200" lvl="1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b="1" dirty="0" err="1">
                <a:solidFill>
                  <a:srgbClr val="666666"/>
                </a:solidFill>
                <a:latin typeface="Bahnschrift Light" panose="020B0502040204020203" pitchFamily="34" charset="0"/>
              </a:rPr>
              <a:t>CECs</a:t>
            </a:r>
            <a:r>
              <a:rPr lang="pt-BR" sz="2000" b="1" dirty="0">
                <a:solidFill>
                  <a:srgbClr val="666666"/>
                </a:solidFill>
                <a:latin typeface="Bahnschrift Light" panose="020B0502040204020203" pitchFamily="34" charset="0"/>
              </a:rPr>
              <a:t> com p53 anormal são de alto grau, associados a </a:t>
            </a:r>
            <a:r>
              <a:rPr lang="pt-BR" sz="2000" b="1" dirty="0" err="1">
                <a:solidFill>
                  <a:srgbClr val="666666"/>
                </a:solidFill>
                <a:latin typeface="Bahnschrift Light" panose="020B0502040204020203" pitchFamily="34" charset="0"/>
              </a:rPr>
              <a:t>NIVd</a:t>
            </a:r>
            <a:r>
              <a:rPr lang="pt-BR" sz="2000" b="1" dirty="0">
                <a:solidFill>
                  <a:srgbClr val="666666"/>
                </a:solidFill>
                <a:latin typeface="Bahnschrift Light" panose="020B0502040204020203" pitchFamily="34" charset="0"/>
              </a:rPr>
              <a:t> e têm pior prognóstico</a:t>
            </a:r>
          </a:p>
          <a:p>
            <a:pPr marL="673200" lvl="1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b="1" dirty="0" err="1">
                <a:solidFill>
                  <a:srgbClr val="666666"/>
                </a:solidFill>
                <a:latin typeface="Bahnschrift Light" panose="020B0502040204020203" pitchFamily="34" charset="0"/>
              </a:rPr>
              <a:t>CECs</a:t>
            </a:r>
            <a:r>
              <a:rPr lang="pt-BR" sz="2000" b="1" dirty="0">
                <a:solidFill>
                  <a:srgbClr val="666666"/>
                </a:solidFill>
                <a:latin typeface="Bahnschrift Light" panose="020B0502040204020203" pitchFamily="34" charset="0"/>
              </a:rPr>
              <a:t> com p53 normal têm lesões precursoras muito sutis (VAAD, DEVIL)</a:t>
            </a:r>
          </a:p>
          <a:p>
            <a:pPr marL="673200" lvl="1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2000" b="1" dirty="0">
              <a:solidFill>
                <a:srgbClr val="666666"/>
              </a:solidFill>
              <a:latin typeface="Bahnschrift Light" panose="020B0502040204020203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rgbClr val="666666"/>
                </a:solidFill>
                <a:latin typeface="Bahnschrift Light" panose="020B0502040204020203" pitchFamily="34" charset="0"/>
              </a:rPr>
              <a:t>Graduação NÃO é mais recomendada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30119-3F67-964E-84CA-4893B3D78BF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883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20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6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8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0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3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4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25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5.png"/><Relationship Id="rId2" Type="http://schemas.openxmlformats.org/officeDocument/2006/relationships/customXml" Target="../../customXml/item30.xml"/><Relationship Id="rId1" Type="http://schemas.openxmlformats.org/officeDocument/2006/relationships/customXml" Target="../../customXml/item29.xml"/><Relationship Id="rId6" Type="http://schemas.openxmlformats.org/officeDocument/2006/relationships/image" Target="../media/image54.png"/><Relationship Id="rId5" Type="http://schemas.openxmlformats.org/officeDocument/2006/relationships/image" Target="../media/image18.png"/><Relationship Id="rId10" Type="http://schemas.openxmlformats.org/officeDocument/2006/relationships/image" Target="../media/image51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4.xml"/><Relationship Id="rId6" Type="http://schemas.openxmlformats.org/officeDocument/2006/relationships/image" Target="../media/image36.jpg"/><Relationship Id="rId5" Type="http://schemas.openxmlformats.org/officeDocument/2006/relationships/image" Target="../media/image33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1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3.xml"/><Relationship Id="rId5" Type="http://schemas.openxmlformats.org/officeDocument/2006/relationships/image" Target="../media/image7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9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2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customXml" Target="../../customXml/item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jpg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2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1.jp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9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3597885"/>
            <a:ext cx="13716000" cy="2407558"/>
          </a:xfrm>
        </p:spPr>
        <p:txBody>
          <a:bodyPr/>
          <a:lstStyle/>
          <a:p>
            <a:r>
              <a:rPr lang="pt-BR" sz="7200" dirty="0"/>
              <a:t>Seminário de lâminas </a:t>
            </a:r>
            <a:br>
              <a:rPr lang="pt-BR" sz="7200" dirty="0"/>
            </a:br>
            <a:r>
              <a:rPr lang="pt-BR" sz="7200" dirty="0"/>
              <a:t>PATOLOGIA GINECOLÓGICA</a:t>
            </a:r>
            <a:br>
              <a:rPr lang="pt-BR" sz="7200" dirty="0"/>
            </a:br>
            <a:r>
              <a:rPr lang="pt-BR" sz="7200" dirty="0"/>
              <a:t>caso 4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Prof</a:t>
            </a:r>
            <a:r>
              <a:rPr lang="pt-BR" baseline="30000" dirty="0"/>
              <a:t>a</a:t>
            </a:r>
            <a:r>
              <a:rPr lang="pt-BR" dirty="0"/>
              <a:t>. Dr</a:t>
            </a:r>
            <a:r>
              <a:rPr lang="pt-BR" baseline="30000" dirty="0"/>
              <a:t>a</a:t>
            </a:r>
            <a:r>
              <a:rPr lang="pt-BR" dirty="0"/>
              <a:t>. Karla Kabbach 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1454150" y="8194486"/>
            <a:ext cx="10274788" cy="519113"/>
          </a:xfrm>
        </p:spPr>
        <p:txBody>
          <a:bodyPr/>
          <a:lstStyle/>
          <a:p>
            <a:r>
              <a:rPr lang="pt-BR" sz="3200" dirty="0"/>
              <a:t>Patologista do Hospital Israelita Albert Einstein e Professora adjunta do </a:t>
            </a:r>
            <a:r>
              <a:rPr lang="pt-BR" sz="3200" dirty="0" err="1"/>
              <a:t>Dept</a:t>
            </a:r>
            <a:r>
              <a:rPr lang="pt-BR" sz="3200" dirty="0"/>
              <a:t>. de Patologia da EPM/UNIFESP e FCMS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910813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58548" y="4310058"/>
            <a:ext cx="3596764" cy="1216131"/>
          </a:xfrm>
        </p:spPr>
        <p:txBody>
          <a:bodyPr/>
          <a:lstStyle/>
          <a:p>
            <a:r>
              <a:rPr lang="pt-BR" dirty="0"/>
              <a:t>Caso 4-5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06F54D-D818-0F26-D85A-43960EA230FC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758548" y="5376583"/>
            <a:ext cx="3234724" cy="2992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5164492-F22B-15EF-61B6-83FA0E3B6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868" y="-37671"/>
            <a:ext cx="5948602" cy="63656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Tecido com 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C85F6842-AD71-2A97-BF73-8E3D3C0DA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62" y="170845"/>
            <a:ext cx="6052830" cy="5355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m 12" descr="Rosa cor de rosa&#10;&#10;Descrição gerada automaticamente com confiança baixa">
            <a:extLst>
              <a:ext uri="{FF2B5EF4-FFF2-40B4-BE49-F238E27FC236}">
                <a16:creationId xmlns:a16="http://schemas.microsoft.com/office/drawing/2014/main" id="{F4ACAD1C-79EC-884A-ACCE-5730D41C8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" y="5143500"/>
            <a:ext cx="6365631" cy="4972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DC081A6-5D7D-AB9B-DE7B-1A8256FAB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61" y="5143499"/>
            <a:ext cx="6052829" cy="4972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Espaço Reservado para Texto 7">
            <a:extLst>
              <a:ext uri="{FF2B5EF4-FFF2-40B4-BE49-F238E27FC236}">
                <a16:creationId xmlns:a16="http://schemas.microsoft.com/office/drawing/2014/main" id="{57DE5398-6B64-84AA-83B5-69FBE8CFA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58548" y="6160660"/>
            <a:ext cx="3596764" cy="2562716"/>
          </a:xfrm>
        </p:spPr>
        <p:txBody>
          <a:bodyPr/>
          <a:lstStyle/>
          <a:p>
            <a:pPr algn="ctr"/>
            <a:r>
              <a:rPr lang="pt-BR" sz="2800" dirty="0"/>
              <a:t>65 anos, lesão </a:t>
            </a:r>
            <a:r>
              <a:rPr lang="pt-BR" sz="2800" dirty="0" err="1"/>
              <a:t>exofítica</a:t>
            </a:r>
            <a:r>
              <a:rPr lang="pt-BR" sz="2800" dirty="0"/>
              <a:t> e verrucosa em clitóris, 2,5 cm.</a:t>
            </a:r>
          </a:p>
        </p:txBody>
      </p:sp>
    </p:spTree>
    <p:extLst>
      <p:ext uri="{BB962C8B-B14F-4D97-AF65-F5344CB8AC3E}">
        <p14:creationId xmlns:p14="http://schemas.microsoft.com/office/powerpoint/2010/main" val="103639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ixaDeTexto 23">
            <a:extLst>
              <a:ext uri="{FF2B5EF4-FFF2-40B4-BE49-F238E27FC236}">
                <a16:creationId xmlns:a16="http://schemas.microsoft.com/office/drawing/2014/main" id="{AA8EF00B-DC70-9C1E-0084-72CB73219E46}"/>
              </a:ext>
            </a:extLst>
          </p:cNvPr>
          <p:cNvSpPr txBox="1"/>
          <p:nvPr/>
        </p:nvSpPr>
        <p:spPr>
          <a:xfrm>
            <a:off x="17285677" y="4620278"/>
            <a:ext cx="10023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t-BR" sz="2800" dirty="0"/>
              <a:t>Nulo</a:t>
            </a:r>
          </a:p>
        </p:txBody>
      </p:sp>
      <p:pic>
        <p:nvPicPr>
          <p:cNvPr id="3" name="Imagem 2" descr="Neve em cima&#10;&#10;Descrição gerada automaticamente com confiança média">
            <a:extLst>
              <a:ext uri="{FF2B5EF4-FFF2-40B4-BE49-F238E27FC236}">
                <a16:creationId xmlns:a16="http://schemas.microsoft.com/office/drawing/2014/main" id="{B2ABC134-B7D2-80D0-8699-F21547FE9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371506" cy="51841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 descr="Neve em cima&#10;&#10;Descrição gerada automaticamente com confiança baixa">
            <a:extLst>
              <a:ext uri="{FF2B5EF4-FFF2-40B4-BE49-F238E27FC236}">
                <a16:creationId xmlns:a16="http://schemas.microsoft.com/office/drawing/2014/main" id="{0F4C2112-E929-FB8B-BA89-661EDCFC0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510" y="0"/>
            <a:ext cx="8987462" cy="5757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 descr="Uma imagem contendo mesa, comida, pedaço, deitado&#10;&#10;Descrição gerada automaticamente">
            <a:extLst>
              <a:ext uri="{FF2B5EF4-FFF2-40B4-BE49-F238E27FC236}">
                <a16:creationId xmlns:a16="http://schemas.microsoft.com/office/drawing/2014/main" id="{2383BAB8-0A79-D5C5-479B-D3853A41F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184139"/>
            <a:ext cx="9371506" cy="5102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Neve em cima&#10;&#10;Descrição gerada automaticamente com confiança média">
            <a:extLst>
              <a:ext uri="{FF2B5EF4-FFF2-40B4-BE49-F238E27FC236}">
                <a16:creationId xmlns:a16="http://schemas.microsoft.com/office/drawing/2014/main" id="{2FE6127C-3853-070E-8772-D36A9F8BC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504" y="5184139"/>
            <a:ext cx="8987468" cy="5102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239D9A36-614B-B853-B496-42A3586F4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698" y="4535432"/>
            <a:ext cx="2634641" cy="121613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pt-BR" dirty="0"/>
              <a:t>P16 (-)</a:t>
            </a:r>
          </a:p>
        </p:txBody>
      </p:sp>
    </p:spTree>
    <p:extLst>
      <p:ext uri="{BB962C8B-B14F-4D97-AF65-F5344CB8AC3E}">
        <p14:creationId xmlns:p14="http://schemas.microsoft.com/office/powerpoint/2010/main" val="2028224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Neve no chão&#10;&#10;Descrição gerada automaticamente com confiança média">
            <a:extLst>
              <a:ext uri="{FF2B5EF4-FFF2-40B4-BE49-F238E27FC236}">
                <a16:creationId xmlns:a16="http://schemas.microsoft.com/office/drawing/2014/main" id="{2E2A923A-59D6-2658-1302-3358F9BEF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1507" cy="5224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m 13" descr="Montanha coberta de neve&#10;&#10;Descrição gerada automaticamente com confiança média">
            <a:extLst>
              <a:ext uri="{FF2B5EF4-FFF2-40B4-BE49-F238E27FC236}">
                <a16:creationId xmlns:a16="http://schemas.microsoft.com/office/drawing/2014/main" id="{FD1514B9-1059-F2A6-ACCA-B2B17BEB5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509" y="0"/>
            <a:ext cx="8916491" cy="5224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 descr="Uma imagem contendo neve, andando de, homem, coberto&#10;&#10;Descrição gerada automaticamente">
            <a:extLst>
              <a:ext uri="{FF2B5EF4-FFF2-40B4-BE49-F238E27FC236}">
                <a16:creationId xmlns:a16="http://schemas.microsoft.com/office/drawing/2014/main" id="{AF8CE2C5-19A5-3B3D-1287-587FBAC89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43500"/>
            <a:ext cx="9371509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m 19" descr="Uma imagem contendo comida, neve, coberto, homem&#10;&#10;Descrição gerada automaticamente">
            <a:extLst>
              <a:ext uri="{FF2B5EF4-FFF2-40B4-BE49-F238E27FC236}">
                <a16:creationId xmlns:a16="http://schemas.microsoft.com/office/drawing/2014/main" id="{61D9F709-083A-863F-DE60-39BAE9A68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508" y="5143499"/>
            <a:ext cx="8916491" cy="51435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239D9A36-614B-B853-B496-42A3586F4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6070" y="4495772"/>
            <a:ext cx="1570875" cy="121613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pt-BR" dirty="0"/>
              <a:t>p53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394A7E2-9B96-8314-3CE6-268021A1FFAD}"/>
              </a:ext>
            </a:extLst>
          </p:cNvPr>
          <p:cNvSpPr txBox="1"/>
          <p:nvPr/>
        </p:nvSpPr>
        <p:spPr>
          <a:xfrm>
            <a:off x="0" y="4620279"/>
            <a:ext cx="438912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dirty="0"/>
              <a:t>Caso 4-2: </a:t>
            </a:r>
            <a:r>
              <a:rPr lang="pt-BR" sz="2800" dirty="0" err="1"/>
              <a:t>sobre-expressão</a:t>
            </a:r>
            <a:endParaRPr lang="pt-BR" sz="2800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A8EF00B-DC70-9C1E-0084-72CB73219E46}"/>
              </a:ext>
            </a:extLst>
          </p:cNvPr>
          <p:cNvSpPr txBox="1"/>
          <p:nvPr/>
        </p:nvSpPr>
        <p:spPr>
          <a:xfrm>
            <a:off x="15489936" y="4620278"/>
            <a:ext cx="279806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t-BR" sz="2800" dirty="0"/>
              <a:t>Caso 4-3: Nulo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58E9906-5449-450B-2253-5AF585B1345F}"/>
              </a:ext>
            </a:extLst>
          </p:cNvPr>
          <p:cNvSpPr txBox="1"/>
          <p:nvPr/>
        </p:nvSpPr>
        <p:spPr>
          <a:xfrm>
            <a:off x="-4" y="9763780"/>
            <a:ext cx="727862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dirty="0"/>
              <a:t>Caso 4-4: </a:t>
            </a:r>
            <a:r>
              <a:rPr lang="pt-BR" sz="2800" dirty="0" err="1"/>
              <a:t>sobre-expressão</a:t>
            </a:r>
            <a:r>
              <a:rPr lang="pt-BR" sz="2800" dirty="0"/>
              <a:t> basal e </a:t>
            </a:r>
            <a:r>
              <a:rPr lang="pt-BR" sz="2800" dirty="0" err="1"/>
              <a:t>parabasal</a:t>
            </a:r>
            <a:endParaRPr lang="pt-BR" sz="2800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63F837C-2D76-62A9-B0BA-2270C9160870}"/>
              </a:ext>
            </a:extLst>
          </p:cNvPr>
          <p:cNvSpPr txBox="1"/>
          <p:nvPr/>
        </p:nvSpPr>
        <p:spPr>
          <a:xfrm>
            <a:off x="15489936" y="9763776"/>
            <a:ext cx="279806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t-BR" sz="2800" dirty="0"/>
              <a:t>Caso 4-5: normal</a:t>
            </a:r>
          </a:p>
        </p:txBody>
      </p:sp>
    </p:spTree>
    <p:extLst>
      <p:ext uri="{BB962C8B-B14F-4D97-AF65-F5344CB8AC3E}">
        <p14:creationId xmlns:p14="http://schemas.microsoft.com/office/powerpoint/2010/main" val="3382723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3575" y="756240"/>
            <a:ext cx="10068430" cy="1216131"/>
          </a:xfrm>
        </p:spPr>
        <p:txBody>
          <a:bodyPr/>
          <a:lstStyle/>
          <a:p>
            <a:r>
              <a:rPr lang="pt-BR" sz="6000" dirty="0"/>
              <a:t>Doença </a:t>
            </a:r>
            <a:r>
              <a:rPr lang="pt-BR" sz="6000" dirty="0" err="1"/>
              <a:t>pré</a:t>
            </a:r>
            <a:r>
              <a:rPr lang="pt-BR" sz="6000" dirty="0"/>
              <a:t>-invasiva vulvar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2189" y="2150811"/>
            <a:ext cx="3234724" cy="299212"/>
          </a:xfrm>
          <a:prstGeom prst="rect">
            <a:avLst/>
          </a:prstGeom>
        </p:spPr>
      </p:pic>
      <p:sp>
        <p:nvSpPr>
          <p:cNvPr id="6" name="CaixaDeTexto 3">
            <a:extLst>
              <a:ext uri="{FF2B5EF4-FFF2-40B4-BE49-F238E27FC236}">
                <a16:creationId xmlns:a16="http://schemas.microsoft.com/office/drawing/2014/main" id="{87D183EE-C962-ED40-AE70-FF2932FF8C2D}"/>
              </a:ext>
            </a:extLst>
          </p:cNvPr>
          <p:cNvSpPr txBox="1"/>
          <p:nvPr/>
        </p:nvSpPr>
        <p:spPr>
          <a:xfrm>
            <a:off x="152189" y="9519795"/>
            <a:ext cx="7011022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Wei KX, Hoang LN. – Surg Pathol Clinics, 15, 2022, 389-415.</a:t>
            </a:r>
          </a:p>
          <a:p>
            <a:pPr algn="just" defTabSz="914400">
              <a:defRPr/>
            </a:pP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Tessier-Cloutier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B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,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Kortekaas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 KE, Thompson EF et al. -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Mod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Pathol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. 2020 Aug;33(8):1595-1605.</a:t>
            </a:r>
          </a:p>
          <a:p>
            <a:pPr algn="just" defTabSz="914400">
              <a:defRPr/>
            </a:pP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Thompson EF, Chen J,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Huvila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 J et al. -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Mod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Pathol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. 2020 Sep;33(9):1649-1659.</a:t>
            </a:r>
            <a:endParaRPr kumimoji="0" lang="pt-BR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3360351-7046-D130-9D9F-BFBEC177B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" y="2896563"/>
            <a:ext cx="8625183" cy="62291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2F8765C-A30B-FBB3-3008-A775907E86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00" y="6419088"/>
            <a:ext cx="4864273" cy="2706624"/>
          </a:xfrm>
          <a:prstGeom prst="rect">
            <a:avLst/>
          </a:prstGeom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AB52C21-D289-725B-AB25-B3FAAF6E98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71" y="4503527"/>
            <a:ext cx="7772400" cy="5385600"/>
          </a:xfrm>
          <a:prstGeom prst="rect">
            <a:avLst/>
          </a:prstGeom>
        </p:spPr>
      </p:pic>
      <p:pic>
        <p:nvPicPr>
          <p:cNvPr id="16" name="Imagem 15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E47E23AC-1EDF-79E3-7DE7-C3257A090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438" y="136872"/>
            <a:ext cx="5189894" cy="41882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m 16" descr="Montanha coberta de neve&#10;&#10;Descrição gerada automaticamente com confiança média">
            <a:extLst>
              <a:ext uri="{FF2B5EF4-FFF2-40B4-BE49-F238E27FC236}">
                <a16:creationId xmlns:a16="http://schemas.microsoft.com/office/drawing/2014/main" id="{F3673BC7-62B8-195F-2059-E745E0CE7B0F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871" y="136872"/>
            <a:ext cx="4663037" cy="4214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70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212238"/>
            <a:ext cx="12771537" cy="1216131"/>
          </a:xfrm>
        </p:spPr>
        <p:txBody>
          <a:bodyPr/>
          <a:lstStyle/>
          <a:p>
            <a:r>
              <a:rPr lang="pt-BR" sz="6000" dirty="0"/>
              <a:t>Dermatoses vulvares associadas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428369"/>
            <a:ext cx="3234724" cy="299212"/>
          </a:xfrm>
          <a:prstGeom prst="rect">
            <a:avLst/>
          </a:prstGeom>
        </p:spPr>
      </p:pic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86AD6176-3026-B58D-2942-630CAFA69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679941"/>
              </p:ext>
            </p:extLst>
          </p:nvPr>
        </p:nvGraphicFramePr>
        <p:xfrm>
          <a:off x="575185" y="2680337"/>
          <a:ext cx="10520220" cy="47289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260110">
                  <a:extLst>
                    <a:ext uri="{9D8B030D-6E8A-4147-A177-3AD203B41FA5}">
                      <a16:colId xmlns:a16="http://schemas.microsoft.com/office/drawing/2014/main" val="3677864274"/>
                    </a:ext>
                  </a:extLst>
                </a:gridCol>
                <a:gridCol w="5260110">
                  <a:extLst>
                    <a:ext uri="{9D8B030D-6E8A-4147-A177-3AD203B41FA5}">
                      <a16:colId xmlns:a16="http://schemas.microsoft.com/office/drawing/2014/main" val="2560592974"/>
                    </a:ext>
                  </a:extLst>
                </a:gridCol>
              </a:tblGrid>
              <a:tr h="525161">
                <a:tc>
                  <a:txBody>
                    <a:bodyPr/>
                    <a:lstStyle/>
                    <a:p>
                      <a:r>
                        <a:rPr lang="pt-BR" sz="2000" dirty="0"/>
                        <a:t>Padrões inflamatórios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 Possibilidades diagnósticas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094140"/>
                  </a:ext>
                </a:extLst>
              </a:tr>
              <a:tr h="525161">
                <a:tc>
                  <a:txBody>
                    <a:bodyPr/>
                    <a:lstStyle/>
                    <a:p>
                      <a:r>
                        <a:rPr lang="pt-BR" sz="2000" dirty="0"/>
                        <a:t>  Interface </a:t>
                      </a:r>
                      <a:r>
                        <a:rPr lang="pt-BR" sz="2000" dirty="0" err="1"/>
                        <a:t>liquenoide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 Líquen plano (1,6%), </a:t>
                      </a:r>
                      <a:r>
                        <a:rPr lang="pt-BR" sz="2000" b="1" dirty="0">
                          <a:solidFill>
                            <a:srgbClr val="FF0000"/>
                          </a:solidFill>
                        </a:rPr>
                        <a:t>Líquen escleroso (38,8%</a:t>
                      </a:r>
                      <a:r>
                        <a:rPr lang="pt-BR" sz="2000" dirty="0">
                          <a:solidFill>
                            <a:srgbClr val="FF0000"/>
                          </a:solidFill>
                        </a:rPr>
                        <a:t>)</a:t>
                      </a:r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, Farmacodermia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574300"/>
                  </a:ext>
                </a:extLst>
              </a:tr>
              <a:tr h="525161">
                <a:tc>
                  <a:txBody>
                    <a:bodyPr/>
                    <a:lstStyle/>
                    <a:p>
                      <a:r>
                        <a:rPr lang="pt-BR" sz="2000" dirty="0"/>
                        <a:t> </a:t>
                      </a:r>
                      <a:r>
                        <a:rPr lang="pt-BR" sz="2000" dirty="0" err="1"/>
                        <a:t>Espongiótico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 Dermatite de contato alérgico ou irritante (23%)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264419"/>
                  </a:ext>
                </a:extLst>
              </a:tr>
              <a:tr h="525161">
                <a:tc>
                  <a:txBody>
                    <a:bodyPr/>
                    <a:lstStyle/>
                    <a:p>
                      <a:r>
                        <a:rPr lang="pt-BR" sz="2000" dirty="0"/>
                        <a:t> </a:t>
                      </a:r>
                      <a:r>
                        <a:rPr lang="pt-BR" sz="2000" dirty="0" err="1"/>
                        <a:t>Acantótico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 Psoríase (1,1%),  </a:t>
                      </a:r>
                      <a:r>
                        <a:rPr lang="pt-BR" sz="2000" b="1" dirty="0">
                          <a:solidFill>
                            <a:schemeClr val="tx1"/>
                          </a:solidFill>
                        </a:rPr>
                        <a:t>Líquen simples crônico (29%)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03594"/>
                  </a:ext>
                </a:extLst>
              </a:tr>
              <a:tr h="525161">
                <a:tc>
                  <a:txBody>
                    <a:bodyPr/>
                    <a:lstStyle/>
                    <a:p>
                      <a:r>
                        <a:rPr lang="pt-BR" sz="2000" dirty="0"/>
                        <a:t> </a:t>
                      </a:r>
                      <a:r>
                        <a:rPr lang="pt-BR" sz="2000" dirty="0" err="1"/>
                        <a:t>Vésico</a:t>
                      </a:r>
                      <a:r>
                        <a:rPr lang="pt-BR" sz="2000" dirty="0"/>
                        <a:t>-bolhoso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 </a:t>
                      </a:r>
                      <a:r>
                        <a:rPr lang="pt-BR" sz="2000" dirty="0" err="1"/>
                        <a:t>Penfigoide</a:t>
                      </a:r>
                      <a:r>
                        <a:rPr lang="pt-BR" sz="2000" dirty="0"/>
                        <a:t> bolhoso, </a:t>
                      </a:r>
                      <a:r>
                        <a:rPr lang="pt-BR" sz="2000" dirty="0" err="1"/>
                        <a:t>Penfigoide</a:t>
                      </a:r>
                      <a:r>
                        <a:rPr lang="pt-BR" sz="2000" dirty="0"/>
                        <a:t> de membranas mucosas, IgA linear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034382"/>
                  </a:ext>
                </a:extLst>
              </a:tr>
              <a:tr h="525161">
                <a:tc>
                  <a:txBody>
                    <a:bodyPr/>
                    <a:lstStyle/>
                    <a:p>
                      <a:r>
                        <a:rPr lang="pt-BR" sz="2000" dirty="0"/>
                        <a:t> </a:t>
                      </a:r>
                      <a:r>
                        <a:rPr lang="pt-BR" sz="2000" dirty="0" err="1"/>
                        <a:t>Acantolítico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 Pênfigo vulgar, Pênfigo vegetante, Hailey-Hailey, </a:t>
                      </a:r>
                      <a:r>
                        <a:rPr lang="pt-BR" sz="2000" dirty="0" err="1"/>
                        <a:t>Darier</a:t>
                      </a:r>
                      <a:r>
                        <a:rPr lang="pt-BR" sz="2000" dirty="0"/>
                        <a:t>, Disqueratose </a:t>
                      </a:r>
                      <a:r>
                        <a:rPr lang="pt-BR" sz="2000" dirty="0" err="1"/>
                        <a:t>acantolítica</a:t>
                      </a:r>
                      <a:r>
                        <a:rPr lang="pt-BR" sz="2000" dirty="0"/>
                        <a:t> papular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412561"/>
                  </a:ext>
                </a:extLst>
              </a:tr>
              <a:tr h="525161">
                <a:tc>
                  <a:txBody>
                    <a:bodyPr/>
                    <a:lstStyle/>
                    <a:p>
                      <a:r>
                        <a:rPr lang="pt-BR" sz="2000" dirty="0"/>
                        <a:t> Granulomatoso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 Doença de </a:t>
                      </a:r>
                      <a:r>
                        <a:rPr lang="pt-BR" sz="2000" dirty="0" err="1"/>
                        <a:t>Crohn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919675"/>
                  </a:ext>
                </a:extLst>
              </a:tr>
              <a:tr h="525161">
                <a:tc>
                  <a:txBody>
                    <a:bodyPr/>
                    <a:lstStyle/>
                    <a:p>
                      <a:r>
                        <a:rPr lang="pt-BR" sz="2000" dirty="0"/>
                        <a:t> </a:t>
                      </a:r>
                      <a:r>
                        <a:rPr lang="pt-BR" sz="2000" dirty="0" err="1"/>
                        <a:t>Vasculopatia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 Doença de </a:t>
                      </a:r>
                      <a:r>
                        <a:rPr lang="pt-BR" sz="2000" dirty="0" err="1"/>
                        <a:t>Behcet</a:t>
                      </a:r>
                      <a:r>
                        <a:rPr lang="pt-BR" sz="20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828773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B8397765-4AEC-6CCC-8502-5457EF2C54A0}"/>
              </a:ext>
            </a:extLst>
          </p:cNvPr>
          <p:cNvSpPr txBox="1"/>
          <p:nvPr/>
        </p:nvSpPr>
        <p:spPr>
          <a:xfrm>
            <a:off x="291167" y="9428431"/>
            <a:ext cx="83404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/>
              <a:t>Greene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Dulaney</a:t>
            </a:r>
            <a:r>
              <a:rPr lang="pt-BR" sz="1200" dirty="0"/>
              <a:t>; </a:t>
            </a:r>
            <a:r>
              <a:rPr lang="pt-BR" sz="1200" dirty="0" err="1"/>
              <a:t>Diagnostic</a:t>
            </a:r>
            <a:r>
              <a:rPr lang="pt-BR" sz="1200" dirty="0"/>
              <a:t> </a:t>
            </a:r>
            <a:r>
              <a:rPr lang="pt-BR" sz="1200" dirty="0" err="1"/>
              <a:t>Histopathol</a:t>
            </a:r>
            <a:r>
              <a:rPr lang="pt-BR" sz="1200" dirty="0"/>
              <a:t> 2016: 23:1</a:t>
            </a:r>
          </a:p>
          <a:p>
            <a:r>
              <a:rPr lang="pt-BR" sz="1200" dirty="0"/>
              <a:t>Chan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Zimarowski.J</a:t>
            </a:r>
            <a:r>
              <a:rPr lang="pt-BR" sz="1200" dirty="0"/>
              <a:t> </a:t>
            </a:r>
            <a:r>
              <a:rPr lang="pt-BR" sz="1200" dirty="0" err="1"/>
              <a:t>Cutan</a:t>
            </a:r>
            <a:r>
              <a:rPr lang="pt-BR" sz="1200" dirty="0"/>
              <a:t> </a:t>
            </a:r>
            <a:r>
              <a:rPr lang="pt-BR" sz="1200" dirty="0" err="1"/>
              <a:t>Pathol</a:t>
            </a:r>
            <a:r>
              <a:rPr lang="pt-BR" sz="1200" dirty="0"/>
              <a:t> 2015; 42:510</a:t>
            </a:r>
          </a:p>
          <a:p>
            <a:r>
              <a:rPr lang="pt-BR" sz="1200" dirty="0" err="1">
                <a:effectLst/>
              </a:rPr>
              <a:t>Gynecologic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Oncology</a:t>
            </a:r>
            <a:r>
              <a:rPr lang="pt-BR" sz="1200" dirty="0">
                <a:effectLst/>
              </a:rPr>
              <a:t> 142 (2016) 420–426 </a:t>
            </a:r>
            <a:endParaRPr lang="pt-BR" sz="1200" dirty="0"/>
          </a:p>
        </p:txBody>
      </p:sp>
      <p:pic>
        <p:nvPicPr>
          <p:cNvPr id="6" name="Imagem 5" descr="Rosa cor de rosa&#10;&#10;Descrição gerada automaticamente com confiança média">
            <a:extLst>
              <a:ext uri="{FF2B5EF4-FFF2-40B4-BE49-F238E27FC236}">
                <a16:creationId xmlns:a16="http://schemas.microsoft.com/office/drawing/2014/main" id="{A0B697AE-7D22-54E4-467E-8DA2EDA22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737" y="212238"/>
            <a:ext cx="5962077" cy="4728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B83A3E2A-B033-70E1-4694-93B2E01C31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66145" y="4628092"/>
            <a:ext cx="4931263" cy="59620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A69522A-040C-FF40-BE73-21CE9A4EC5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5" y="7824303"/>
            <a:ext cx="10520221" cy="12383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 descr="Interface gráfica do usuário, Gráfico de linhas&#10;&#10;Descrição gerada automaticamente com confiança média">
            <a:extLst>
              <a:ext uri="{FF2B5EF4-FFF2-40B4-BE49-F238E27FC236}">
                <a16:creationId xmlns:a16="http://schemas.microsoft.com/office/drawing/2014/main" id="{4344F223-77BF-BC8C-B125-E6D165F18E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56" y="1767392"/>
            <a:ext cx="9684372" cy="71568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021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527" y="170787"/>
            <a:ext cx="12771537" cy="1216131"/>
          </a:xfrm>
        </p:spPr>
        <p:txBody>
          <a:bodyPr/>
          <a:lstStyle/>
          <a:p>
            <a:r>
              <a:rPr lang="pt-BR" sz="6000" dirty="0"/>
              <a:t>Doença </a:t>
            </a:r>
            <a:r>
              <a:rPr lang="pt-BR" sz="6000" dirty="0" err="1"/>
              <a:t>pré</a:t>
            </a:r>
            <a:r>
              <a:rPr lang="pt-BR" sz="6000" dirty="0"/>
              <a:t>-invasiva vulvar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350135"/>
            <a:ext cx="3234724" cy="29921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DD9AA0C-0968-DF0C-7E39-3D9606786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74" y="5022876"/>
            <a:ext cx="7772400" cy="49649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521A61B-2DD3-C14D-FEBD-E63BF114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48" y="4812085"/>
            <a:ext cx="9545176" cy="47095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 descr="Uma imagem contendo comida, coberto, rosa, bolo&#10;&#10;Descrição gerada automaticamente">
            <a:extLst>
              <a:ext uri="{FF2B5EF4-FFF2-40B4-BE49-F238E27FC236}">
                <a16:creationId xmlns:a16="http://schemas.microsoft.com/office/drawing/2014/main" id="{F0715DB8-0381-1036-A7B0-A62F4A290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73" y="57964"/>
            <a:ext cx="7772400" cy="49649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m 19" descr="Texto&#10;&#10;Descrição gerada automaticamente">
            <a:extLst>
              <a:ext uri="{FF2B5EF4-FFF2-40B4-BE49-F238E27FC236}">
                <a16:creationId xmlns:a16="http://schemas.microsoft.com/office/drawing/2014/main" id="{4D5244F2-1AAE-319F-0414-B1265C9CE2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8" y="1690238"/>
            <a:ext cx="2564077" cy="2818527"/>
          </a:xfrm>
          <a:prstGeom prst="rect">
            <a:avLst/>
          </a:prstGeom>
        </p:spPr>
      </p:pic>
      <p:pic>
        <p:nvPicPr>
          <p:cNvPr id="22" name="Imagem 21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DF129833-E8A8-76E4-9CB6-4151B67439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25" y="1690238"/>
            <a:ext cx="3209989" cy="2818527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942FED14-600D-F253-A1C3-D0A69BBDC33C}"/>
              </a:ext>
            </a:extLst>
          </p:cNvPr>
          <p:cNvSpPr txBox="1"/>
          <p:nvPr/>
        </p:nvSpPr>
        <p:spPr>
          <a:xfrm>
            <a:off x="0" y="9784080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Wei KX,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Hoang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LN.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Squamous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and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Glandular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Lesions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of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the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Vulva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and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Vagina: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What's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New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and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What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Remains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Unanswered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?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Surg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Pathol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Clin. 2022 Jun;15(2):389-405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</a:t>
            </a: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76D9A8E-E624-9A81-DA9E-5816C21ADB3A}"/>
              </a:ext>
            </a:extLst>
          </p:cNvPr>
          <p:cNvSpPr txBox="1"/>
          <p:nvPr/>
        </p:nvSpPr>
        <p:spPr>
          <a:xfrm>
            <a:off x="10186416" y="5143500"/>
            <a:ext cx="140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DEVIL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21A2225-50AD-56BD-13DF-DD60D0777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83" y="2295743"/>
            <a:ext cx="3894603" cy="121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65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212238"/>
            <a:ext cx="12771537" cy="1216131"/>
          </a:xfrm>
        </p:spPr>
        <p:txBody>
          <a:bodyPr/>
          <a:lstStyle/>
          <a:p>
            <a:r>
              <a:rPr lang="pt-BR" dirty="0"/>
              <a:t>Carcinoma de células escamosas, HPV- independente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2491311"/>
            <a:ext cx="3234724" cy="299212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7AF96332-A4F8-AED8-39CF-4CB40B1B9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592238"/>
              </p:ext>
            </p:extLst>
          </p:nvPr>
        </p:nvGraphicFramePr>
        <p:xfrm>
          <a:off x="7817234" y="2950435"/>
          <a:ext cx="9757533" cy="5683328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252511">
                  <a:extLst>
                    <a:ext uri="{9D8B030D-6E8A-4147-A177-3AD203B41FA5}">
                      <a16:colId xmlns:a16="http://schemas.microsoft.com/office/drawing/2014/main" val="2640182831"/>
                    </a:ext>
                  </a:extLst>
                </a:gridCol>
                <a:gridCol w="3252511">
                  <a:extLst>
                    <a:ext uri="{9D8B030D-6E8A-4147-A177-3AD203B41FA5}">
                      <a16:colId xmlns:a16="http://schemas.microsoft.com/office/drawing/2014/main" val="4212780866"/>
                    </a:ext>
                  </a:extLst>
                </a:gridCol>
                <a:gridCol w="3252511">
                  <a:extLst>
                    <a:ext uri="{9D8B030D-6E8A-4147-A177-3AD203B41FA5}">
                      <a16:colId xmlns:a16="http://schemas.microsoft.com/office/drawing/2014/main" val="115268980"/>
                    </a:ext>
                  </a:extLst>
                </a:gridCol>
              </a:tblGrid>
              <a:tr h="888996">
                <a:tc>
                  <a:txBody>
                    <a:bodyPr/>
                    <a:lstStyle/>
                    <a:p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HPV ASSOCIADO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/>
                        <a:t>HPV INDEPENDENTE</a:t>
                      </a:r>
                    </a:p>
                    <a:p>
                      <a:pPr algn="ctr"/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499032"/>
                  </a:ext>
                </a:extLst>
              </a:tr>
              <a:tr h="774287">
                <a:tc>
                  <a:txBody>
                    <a:bodyPr/>
                    <a:lstStyle/>
                    <a:p>
                      <a:r>
                        <a:rPr lang="pt-BR" sz="2400" dirty="0"/>
                        <a:t>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4- 6º década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/>
                        <a:t>6-9º década</a:t>
                      </a:r>
                    </a:p>
                    <a:p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951881"/>
                  </a:ext>
                </a:extLst>
              </a:tr>
              <a:tr h="774287">
                <a:tc>
                  <a:txBody>
                    <a:bodyPr/>
                    <a:lstStyle/>
                    <a:p>
                      <a:r>
                        <a:rPr lang="pt-BR" sz="2400" dirty="0"/>
                        <a:t>Etiologia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Infecção por HPV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Inflamação crônica</a:t>
                      </a:r>
                    </a:p>
                    <a:p>
                      <a:pPr algn="ctr"/>
                      <a:r>
                        <a:rPr lang="pt-BR" sz="2400" dirty="0"/>
                        <a:t>(</a:t>
                      </a:r>
                      <a:r>
                        <a:rPr lang="pt-BR" sz="2400" dirty="0" err="1"/>
                        <a:t>ex</a:t>
                      </a:r>
                      <a:r>
                        <a:rPr lang="pt-BR" sz="2400" dirty="0"/>
                        <a:t>: líquen escleroso)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717237"/>
                  </a:ext>
                </a:extLst>
              </a:tr>
              <a:tr h="1044695">
                <a:tc>
                  <a:txBody>
                    <a:bodyPr/>
                    <a:lstStyle/>
                    <a:p>
                      <a:endParaRPr lang="pt-BR" sz="2400" dirty="0"/>
                    </a:p>
                    <a:p>
                      <a:r>
                        <a:rPr lang="pt-BR" sz="2400" dirty="0"/>
                        <a:t>Lesão precursora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  <a:p>
                      <a:pPr algn="ctr"/>
                      <a:r>
                        <a:rPr lang="pt-BR" sz="2400" dirty="0"/>
                        <a:t>NIV usual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  <a:p>
                      <a:pPr algn="ctr"/>
                      <a:r>
                        <a:rPr lang="pt-BR" sz="2400" dirty="0" err="1"/>
                        <a:t>NIVd</a:t>
                      </a:r>
                      <a:r>
                        <a:rPr lang="pt-BR" sz="2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498345"/>
                  </a:ext>
                </a:extLst>
              </a:tr>
              <a:tr h="1224873">
                <a:tc>
                  <a:txBody>
                    <a:bodyPr/>
                    <a:lstStyle/>
                    <a:p>
                      <a:endParaRPr lang="pt-BR" sz="2400" dirty="0"/>
                    </a:p>
                    <a:p>
                      <a:r>
                        <a:rPr lang="pt-BR" sz="2400" dirty="0"/>
                        <a:t>Biomarcador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  <a:p>
                      <a:pPr algn="ctr"/>
                      <a:r>
                        <a:rPr lang="pt-BR" sz="2400" dirty="0"/>
                        <a:t>p16 anormal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  <a:p>
                      <a:pPr algn="ctr"/>
                      <a:r>
                        <a:rPr lang="pt-BR" sz="2400" dirty="0"/>
                        <a:t>p53 anormal e p16 </a:t>
                      </a:r>
                      <a:r>
                        <a:rPr lang="pt-BR" sz="2400" dirty="0" err="1"/>
                        <a:t>n</a:t>
                      </a:r>
                      <a:endParaRPr lang="pt-BR" sz="2400" dirty="0"/>
                    </a:p>
                    <a:p>
                      <a:pPr algn="ctr"/>
                      <a:r>
                        <a:rPr lang="pt-BR" sz="2400" dirty="0"/>
                        <a:t>p53 normal e p16 </a:t>
                      </a:r>
                      <a:r>
                        <a:rPr lang="pt-BR" sz="2400" dirty="0" err="1"/>
                        <a:t>n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801103"/>
                  </a:ext>
                </a:extLst>
              </a:tr>
              <a:tr h="774287">
                <a:tc>
                  <a:txBody>
                    <a:bodyPr/>
                    <a:lstStyle/>
                    <a:p>
                      <a:r>
                        <a:rPr lang="pt-BR" sz="2400" dirty="0"/>
                        <a:t>Prognóstico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Favorável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Menos favorável </a:t>
                      </a:r>
                    </a:p>
                    <a:p>
                      <a:pPr algn="ctr"/>
                      <a:r>
                        <a:rPr lang="pt-BR" sz="2400" dirty="0"/>
                        <a:t>(LN + e recorrência)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05691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B33740AE-CA29-BD33-361F-B33A4228B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8" y="4027093"/>
            <a:ext cx="7015903" cy="42765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063C7AB-AA92-FA7A-0A64-2F382339C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29" y="2491311"/>
            <a:ext cx="9351942" cy="7062162"/>
          </a:xfrm>
          <a:prstGeom prst="rect">
            <a:avLst/>
          </a:prstGeom>
        </p:spPr>
      </p:pic>
      <p:sp>
        <p:nvSpPr>
          <p:cNvPr id="7" name="CaixaDeTexto 3">
            <a:extLst>
              <a:ext uri="{FF2B5EF4-FFF2-40B4-BE49-F238E27FC236}">
                <a16:creationId xmlns:a16="http://schemas.microsoft.com/office/drawing/2014/main" id="{4ED90D2F-B5E3-0E30-0849-387D408C9588}"/>
              </a:ext>
            </a:extLst>
          </p:cNvPr>
          <p:cNvSpPr txBox="1"/>
          <p:nvPr/>
        </p:nvSpPr>
        <p:spPr>
          <a:xfrm>
            <a:off x="152189" y="9519795"/>
            <a:ext cx="7011022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Wei KX, Hoang LN. – Surg Pathol Clinics, 15, 2022, 389-415.</a:t>
            </a:r>
          </a:p>
          <a:p>
            <a:pPr algn="just" defTabSz="914400">
              <a:defRPr/>
            </a:pP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Tessier-Cloutier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B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,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Kortekaas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 KE, Thompson EF et al. -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Mod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Pathol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. 2020 Aug;33(8):1595-1605.</a:t>
            </a:r>
          </a:p>
          <a:p>
            <a:pPr algn="just" defTabSz="914400">
              <a:defRPr/>
            </a:pP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Thompson EF, Chen J,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Huvila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 J et al. -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Mod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 </a:t>
            </a:r>
            <a:r>
              <a:rPr kumimoji="0" lang="pt-BR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Pathol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inkMacSystemFont"/>
                <a:ea typeface="+mn-ea"/>
                <a:cs typeface="Arial"/>
                <a:sym typeface="Arial"/>
              </a:rPr>
              <a:t>. 2020 Sep;33(9):1649-1659.</a:t>
            </a:r>
            <a:endParaRPr kumimoji="0" lang="pt-BR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890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60018" y="2473610"/>
            <a:ext cx="3234724" cy="29921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E6C4F4F-DBEB-F465-DFCD-0500AF513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232" y="1335024"/>
            <a:ext cx="8734079" cy="7772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ixaDeTexto 3">
            <a:extLst>
              <a:ext uri="{FF2B5EF4-FFF2-40B4-BE49-F238E27FC236}">
                <a16:creationId xmlns:a16="http://schemas.microsoft.com/office/drawing/2014/main" id="{B1F61FAC-4830-1854-C95C-88741AF77A18}"/>
              </a:ext>
            </a:extLst>
          </p:cNvPr>
          <p:cNvSpPr txBox="1"/>
          <p:nvPr/>
        </p:nvSpPr>
        <p:spPr>
          <a:xfrm>
            <a:off x="11232347" y="9179055"/>
            <a:ext cx="44789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Wei KX, Hoang LN. – Surg Pathol Clinics, 15, 2022, 389-415.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6B93B6-24A4-E812-C34E-616DD2C7C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04" y="2875257"/>
            <a:ext cx="7593700" cy="6416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57EE0C6-F8EE-3110-CC61-F25F2A583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812" y="224092"/>
            <a:ext cx="6909885" cy="2168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8EBDEEA-2A13-1FF2-DBDA-3C259CA2B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0797" y="9379658"/>
            <a:ext cx="4397914" cy="28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21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530" y="1506091"/>
            <a:ext cx="3234724" cy="29921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D7A4E51-0A68-8C79-54CA-CF2733A8C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974" y="2277473"/>
            <a:ext cx="8238432" cy="70199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094066E6-3D2F-1A5C-F826-7E15671EC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530" y="349582"/>
            <a:ext cx="13122526" cy="1216131"/>
          </a:xfrm>
        </p:spPr>
        <p:txBody>
          <a:bodyPr/>
          <a:lstStyle/>
          <a:p>
            <a:r>
              <a:rPr lang="pt-BR" sz="6000" dirty="0"/>
              <a:t>Mensagens finais</a:t>
            </a:r>
          </a:p>
        </p:txBody>
      </p:sp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id="{AE5130DB-2E1D-4CAC-36FA-50954A47E1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504" y="2284699"/>
            <a:ext cx="8238432" cy="7394092"/>
          </a:xfrm>
          <a:ln>
            <a:noFill/>
          </a:ln>
        </p:spPr>
        <p:txBody>
          <a:bodyPr/>
          <a:lstStyle/>
          <a:p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CEC de vulva: vias distintas de carcinogênese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Morfologia de componentes </a:t>
            </a:r>
            <a:r>
              <a:rPr lang="pt-BR" sz="2800" i="1" dirty="0"/>
              <a:t>in situ</a:t>
            </a:r>
            <a:r>
              <a:rPr lang="pt-BR" sz="2800" dirty="0"/>
              <a:t> e invasivo podem ajudar 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565755"/>
                </a:solidFill>
              </a:rPr>
              <a:t>Sobreposição de lesões </a:t>
            </a:r>
            <a:r>
              <a:rPr lang="pt-BR" sz="2800" i="1" dirty="0">
                <a:solidFill>
                  <a:srgbClr val="565755"/>
                </a:solidFill>
              </a:rPr>
              <a:t>in situ</a:t>
            </a:r>
            <a:r>
              <a:rPr lang="pt-BR" sz="2800" dirty="0">
                <a:solidFill>
                  <a:srgbClr val="565755"/>
                </a:solidFill>
              </a:rPr>
              <a:t>: 5-20%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565755"/>
                </a:solidFill>
              </a:rPr>
              <a:t>Sobreposição em carcinomas invasivos: 20-40%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565755"/>
                </a:solidFill>
              </a:rPr>
              <a:t>Graduação não é mais recomendada 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56575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p16: recomendação formal - WHO e ICCR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565755"/>
                </a:solidFill>
              </a:rPr>
              <a:t>Sensibilidade 100% e especificidade 98,4%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565755"/>
                </a:solidFill>
              </a:rPr>
              <a:t>Deve ser feito em todos os casos e tem maior  peso sobre outras variáveis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57B55C9-6221-5768-DBEF-3197FB504DFA}"/>
              </a:ext>
            </a:extLst>
          </p:cNvPr>
          <p:cNvSpPr txBox="1"/>
          <p:nvPr/>
        </p:nvSpPr>
        <p:spPr>
          <a:xfrm>
            <a:off x="810663" y="3829270"/>
            <a:ext cx="351003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HPV- A: 1/3 dos casos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FEFFEE7-64D7-F98C-2226-E0FD1DFD8990}"/>
              </a:ext>
            </a:extLst>
          </p:cNvPr>
          <p:cNvSpPr txBox="1"/>
          <p:nvPr/>
        </p:nvSpPr>
        <p:spPr>
          <a:xfrm>
            <a:off x="4722720" y="3829270"/>
            <a:ext cx="326727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HPV-I: 2/3 dos casos</a:t>
            </a:r>
          </a:p>
        </p:txBody>
      </p:sp>
    </p:spTree>
    <p:extLst>
      <p:ext uri="{BB962C8B-B14F-4D97-AF65-F5344CB8AC3E}">
        <p14:creationId xmlns:p14="http://schemas.microsoft.com/office/powerpoint/2010/main" val="28476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6" y="3494603"/>
            <a:ext cx="7859964" cy="62093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82C553D-45C7-4DE2-E65C-12BBEF750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89" y="6792397"/>
            <a:ext cx="3186077" cy="18903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5CAFC94-0571-57BA-CC15-254632720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46" y="6792397"/>
            <a:ext cx="3321505" cy="189030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92B2260-12EC-A275-75A3-B4E87B73F6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97" y="4179497"/>
            <a:ext cx="1025157" cy="1025157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40045CA3-8A66-82E7-D26F-664319BB483E}"/>
              </a:ext>
            </a:extLst>
          </p:cNvPr>
          <p:cNvSpPr txBox="1"/>
          <p:nvPr/>
        </p:nvSpPr>
        <p:spPr>
          <a:xfrm>
            <a:off x="7915405" y="4429182"/>
            <a:ext cx="1031714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9"/>
              </a:lnSpc>
            </a:pPr>
            <a:r>
              <a:rPr lang="en-US" sz="3600" spc="3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karla.prigenzi@einstein.br</a:t>
            </a:r>
            <a:endParaRPr lang="en-US" sz="3600" spc="35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424D862-6EE1-772B-6183-BB9E8551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35969" y="5395298"/>
            <a:ext cx="980886" cy="98088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245BD16D-7B8E-D6C6-FC02-12426960808F}"/>
              </a:ext>
            </a:extLst>
          </p:cNvPr>
          <p:cNvSpPr txBox="1"/>
          <p:nvPr/>
        </p:nvSpPr>
        <p:spPr>
          <a:xfrm>
            <a:off x="6391697" y="5597583"/>
            <a:ext cx="1031714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9"/>
              </a:lnSpc>
            </a:pPr>
            <a:r>
              <a:rPr lang="en-US" sz="3600" spc="3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@</a:t>
            </a:r>
            <a:r>
              <a:rPr lang="en-US" sz="3600" spc="3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pathology_tips</a:t>
            </a:r>
            <a:endParaRPr lang="en-US" sz="3600" spc="35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3E23451-4366-4CE2-A531-BA8C3E6792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4531" y="6792397"/>
            <a:ext cx="3321504" cy="18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/>
              <a:t>Dr</a:t>
            </a:r>
            <a:r>
              <a:rPr lang="pt-BR" dirty="0"/>
              <a:t>(a). Karla </a:t>
            </a:r>
            <a:r>
              <a:rPr lang="pt-BR" dirty="0" err="1"/>
              <a:t>Calaça</a:t>
            </a:r>
            <a:r>
              <a:rPr lang="pt-BR" dirty="0"/>
              <a:t> Kabbach Prigenzi afirma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4000"/>
              </a:lnSpc>
            </a:pPr>
            <a:r>
              <a:rPr lang="pt-BR" sz="3000" dirty="0"/>
              <a:t>Speaker da AstraZeneca e </a:t>
            </a:r>
            <a:r>
              <a:rPr lang="pt-BR" sz="3000" dirty="0" err="1"/>
              <a:t>Daiichi-Sankyo</a:t>
            </a:r>
            <a:endParaRPr lang="pt-BR" sz="3000" dirty="0"/>
          </a:p>
          <a:p>
            <a:pPr>
              <a:lnSpc>
                <a:spcPts val="4000"/>
              </a:lnSpc>
            </a:pPr>
            <a:endParaRPr lang="pt-BR" sz="54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98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Caso 4-1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56 anos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Tumoração em fundo vaginal de 4,0 cm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Antecedente de histerectomia total em serviço externo 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3">
                    <a:lumMod val="50000"/>
                  </a:schemeClr>
                </a:solidFill>
              </a:rPr>
              <a:t>Revisão: apenas 01 lâmina de representação de colo uterino, sem evidências de malignidade 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Atualmente: ressecção cirúrgica de tumor vaginal e linfonodos pélvicos </a:t>
            </a:r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5203B92C-22C4-1DEF-9C60-F67979E72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9" y="256094"/>
            <a:ext cx="6340831" cy="5318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25C66021-670A-DFDC-4EAB-95A3689D1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256093"/>
            <a:ext cx="6340830" cy="5318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m 16" descr="Mapa com linhas coloridas&#10;&#10;Descrição gerada automaticamente com confiança média">
            <a:extLst>
              <a:ext uri="{FF2B5EF4-FFF2-40B4-BE49-F238E27FC236}">
                <a16:creationId xmlns:a16="http://schemas.microsoft.com/office/drawing/2014/main" id="{00FF3862-E62C-5AEF-46FF-97DC0155A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9" y="4712051"/>
            <a:ext cx="6351802" cy="5318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 descr="Comida em cima&#10;&#10;Descrição gerada automaticamente com confiança baixa">
            <a:extLst>
              <a:ext uri="{FF2B5EF4-FFF2-40B4-BE49-F238E27FC236}">
                <a16:creationId xmlns:a16="http://schemas.microsoft.com/office/drawing/2014/main" id="{6DEEF72B-34DA-22DB-30B9-DC4054F5E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14" y="4712051"/>
            <a:ext cx="6340831" cy="5318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m 24" descr="Neve em cima&#10;&#10;Descrição gerada automaticamente com confiança baixa">
            <a:extLst>
              <a:ext uri="{FF2B5EF4-FFF2-40B4-BE49-F238E27FC236}">
                <a16:creationId xmlns:a16="http://schemas.microsoft.com/office/drawing/2014/main" id="{D1CF89E0-DDA0-1B65-0E31-F709A76C8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815" y="256091"/>
            <a:ext cx="4947515" cy="4455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m 26" descr="Neve em cima&#10;&#10;Descrição gerada automaticamente com confiança média">
            <a:extLst>
              <a:ext uri="{FF2B5EF4-FFF2-40B4-BE49-F238E27FC236}">
                <a16:creationId xmlns:a16="http://schemas.microsoft.com/office/drawing/2014/main" id="{37ED0B49-7325-40F1-924D-936064044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4786" y="4712050"/>
            <a:ext cx="4936544" cy="5318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CC35B05D-EE2D-CD01-C463-2CF0BC2F7144}"/>
              </a:ext>
            </a:extLst>
          </p:cNvPr>
          <p:cNvSpPr txBox="1"/>
          <p:nvPr/>
        </p:nvSpPr>
        <p:spPr>
          <a:xfrm>
            <a:off x="7421705" y="2081123"/>
            <a:ext cx="4815964" cy="612475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RE/RP: negativos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CK 7(+)  e CK 20 (+ focal)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PAX-8 (+)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CEA (+)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CDX-2 (+ focal)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CAIX (+)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P53: expressão normal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141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1417" y="376032"/>
            <a:ext cx="12736368" cy="1216131"/>
          </a:xfrm>
        </p:spPr>
        <p:txBody>
          <a:bodyPr/>
          <a:lstStyle/>
          <a:p>
            <a:r>
              <a:rPr lang="pt-BR" dirty="0"/>
              <a:t>Adenocarcinoma de tipo gástrico HPV-independente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34509" y="2514347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509" y="2813558"/>
            <a:ext cx="8311616" cy="6749541"/>
          </a:xfrm>
          <a:ln>
            <a:noFill/>
          </a:ln>
        </p:spPr>
        <p:txBody>
          <a:bodyPr/>
          <a:lstStyle/>
          <a:p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10-15% dos adenocarcinomas de colo uterino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50-55 anos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Pode aparecer no contexto da Síndrome de </a:t>
            </a:r>
            <a:r>
              <a:rPr lang="pt-BR" dirty="0" err="1"/>
              <a:t>Peutz</a:t>
            </a:r>
            <a:r>
              <a:rPr lang="pt-BR" dirty="0"/>
              <a:t> </a:t>
            </a:r>
            <a:r>
              <a:rPr lang="pt-BR" dirty="0" err="1"/>
              <a:t>Jeghers</a:t>
            </a:r>
            <a:r>
              <a:rPr lang="pt-BR" dirty="0"/>
              <a:t> (mutação germinativa em STK11)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Lesões precursoras: hiperplasia glandular lobular atípica e adenocarcinoma </a:t>
            </a:r>
            <a:r>
              <a:rPr lang="pt-BR" i="1" dirty="0"/>
              <a:t>in situ </a:t>
            </a:r>
            <a:r>
              <a:rPr lang="pt-BR" dirty="0"/>
              <a:t>de tipo gástrico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423C28C7-E5B2-0DBA-347C-BA01C7EC592F}"/>
              </a:ext>
            </a:extLst>
          </p:cNvPr>
          <p:cNvSpPr txBox="1">
            <a:spLocks/>
          </p:cNvSpPr>
          <p:nvPr/>
        </p:nvSpPr>
        <p:spPr>
          <a:xfrm>
            <a:off x="9069975" y="2813558"/>
            <a:ext cx="8747591" cy="67495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Evidências de diferenciação gástrica (pilórica): 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Citoplasma abundante claro a </a:t>
            </a:r>
            <a:r>
              <a:rPr lang="pt-BR" sz="2800" dirty="0" err="1">
                <a:solidFill>
                  <a:schemeClr val="accent3">
                    <a:lumMod val="50000"/>
                  </a:schemeClr>
                </a:solidFill>
              </a:rPr>
              <a:t>eosinofílico</a:t>
            </a: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 pálido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Bordas distintas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Mucina neutra (AB/PAS em rosa </a:t>
            </a:r>
            <a:r>
              <a:rPr lang="pt-BR" sz="2800" dirty="0" err="1">
                <a:solidFill>
                  <a:schemeClr val="accent3">
                    <a:lumMod val="50000"/>
                  </a:schemeClr>
                </a:solidFill>
              </a:rPr>
              <a:t>pink</a:t>
            </a: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Variação morfológica: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Glândulas de distribuição aleatória em forma de garra extremamente bem diferenciadas com mínima </a:t>
            </a:r>
            <a:r>
              <a:rPr lang="pt-BR" sz="2800" dirty="0" err="1">
                <a:solidFill>
                  <a:schemeClr val="accent3">
                    <a:lumMod val="50000"/>
                  </a:schemeClr>
                </a:solidFill>
              </a:rPr>
              <a:t>desmoplasia</a:t>
            </a: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 e atipia leve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Glândulas pouco diferenciadas, agrupamentos e células isoladas em meio a estroma </a:t>
            </a:r>
            <a:r>
              <a:rPr lang="pt-BR" sz="2800" dirty="0" err="1">
                <a:solidFill>
                  <a:schemeClr val="accent3">
                    <a:lumMod val="50000"/>
                  </a:schemeClr>
                </a:solidFill>
              </a:rPr>
              <a:t>desmoplásico</a:t>
            </a: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 com atipia acentuada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IHQ ~ ao caso apresentado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8627ED0-FF87-36BC-EE8E-C51FAF16F60D}"/>
              </a:ext>
            </a:extLst>
          </p:cNvPr>
          <p:cNvSpPr txBox="1"/>
          <p:nvPr/>
        </p:nvSpPr>
        <p:spPr>
          <a:xfrm>
            <a:off x="434509" y="9881619"/>
            <a:ext cx="600551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Female</a:t>
            </a:r>
            <a:r>
              <a:rPr lang="pt-BR" sz="1200" b="0" i="0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Genital </a:t>
            </a:r>
            <a:r>
              <a:rPr lang="pt-BR" sz="1200" b="0" i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Tumours</a:t>
            </a:r>
            <a:r>
              <a:rPr lang="pt-BR" sz="1200" dirty="0">
                <a:solidFill>
                  <a:schemeClr val="accent3">
                    <a:lumMod val="50000"/>
                  </a:schemeClr>
                </a:solidFill>
                <a:latin typeface="Helvetica Neue" panose="02000503000000020004" pitchFamily="2" charset="0"/>
              </a:rPr>
              <a:t>, </a:t>
            </a:r>
            <a:r>
              <a:rPr lang="pt-BR" sz="1200" b="0" i="0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WHO </a:t>
            </a:r>
            <a:r>
              <a:rPr lang="pt-BR" sz="1200" b="0" i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Classification</a:t>
            </a:r>
            <a:r>
              <a:rPr lang="pt-BR" sz="1200" b="0" i="0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pt-BR" sz="1200" b="0" i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pt-BR" sz="1200" b="0" i="0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pt-BR" sz="1200" b="0" i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Tumours</a:t>
            </a:r>
            <a:r>
              <a:rPr lang="pt-BR" sz="1200" b="0" i="0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, 5th </a:t>
            </a:r>
            <a:r>
              <a:rPr lang="pt-BR" sz="1200" b="0" i="0" u="none" strike="noStrike" dirty="0" err="1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Edition</a:t>
            </a:r>
            <a:r>
              <a:rPr lang="pt-BR" sz="1200" b="0" i="0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, Volume 4, 2020</a:t>
            </a:r>
          </a:p>
        </p:txBody>
      </p:sp>
    </p:spTree>
    <p:extLst>
      <p:ext uri="{BB962C8B-B14F-4D97-AF65-F5344CB8AC3E}">
        <p14:creationId xmlns:p14="http://schemas.microsoft.com/office/powerpoint/2010/main" val="270311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5E9AE992-1E43-C810-55E0-EE8C247BA429}"/>
              </a:ext>
            </a:extLst>
          </p:cNvPr>
          <p:cNvSpPr txBox="1"/>
          <p:nvPr/>
        </p:nvSpPr>
        <p:spPr>
          <a:xfrm>
            <a:off x="133350" y="9878122"/>
            <a:ext cx="18288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Carleton C,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Hoang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L,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Sah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Kiyokawa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T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Karamurzin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YS, Talia KL, Park KJ,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McCluggage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WG. A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Detailed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Immunohistochemical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Analysis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of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a Large Series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of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Cervical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and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Vaginal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Gastric-type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Adenocarcinomas. Am J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Surg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Pathol</a:t>
            </a:r>
            <a:r>
              <a:rPr lang="pt-BR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2016 May;40(5):636-44. </a:t>
            </a:r>
            <a:endParaRPr lang="pt-BR" sz="1200" dirty="0"/>
          </a:p>
        </p:txBody>
      </p:sp>
      <p:pic>
        <p:nvPicPr>
          <p:cNvPr id="12" name="Imagem 11" descr="Tecido com desenho&#10;&#10;Descrição gerada automaticamente com confiança média">
            <a:extLst>
              <a:ext uri="{FF2B5EF4-FFF2-40B4-BE49-F238E27FC236}">
                <a16:creationId xmlns:a16="http://schemas.microsoft.com/office/drawing/2014/main" id="{AB1542D6-B804-65AB-F57D-4BB5E90B9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530482"/>
            <a:ext cx="12236450" cy="9226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m 13" descr="Neve em cima&#10;&#10;Descrição gerada automaticamente com confiança baixa">
            <a:extLst>
              <a:ext uri="{FF2B5EF4-FFF2-40B4-BE49-F238E27FC236}">
                <a16:creationId xmlns:a16="http://schemas.microsoft.com/office/drawing/2014/main" id="{D6F5FB96-DA29-8F0F-7526-C8D6B3F78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60" y="2170992"/>
            <a:ext cx="4740740" cy="72514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 descr="Uma imagem contendo cachorro, coberto, comida, azul&#10;&#10;Descrição gerada automaticamente">
            <a:extLst>
              <a:ext uri="{FF2B5EF4-FFF2-40B4-BE49-F238E27FC236}">
                <a16:creationId xmlns:a16="http://schemas.microsoft.com/office/drawing/2014/main" id="{3B2A9359-83CB-E353-7ABD-980D08D67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8" y="2193947"/>
            <a:ext cx="4818224" cy="7205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39EDD845-FA65-6537-A943-3544FDFBB0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041" y="2216903"/>
            <a:ext cx="5812959" cy="71595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76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58548" y="4310058"/>
            <a:ext cx="3596764" cy="1216131"/>
          </a:xfrm>
        </p:spPr>
        <p:txBody>
          <a:bodyPr/>
          <a:lstStyle/>
          <a:p>
            <a:r>
              <a:rPr lang="pt-BR" dirty="0"/>
              <a:t>Caso 4-2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9436" y="1182312"/>
            <a:ext cx="3234724" cy="299212"/>
          </a:xfrm>
          <a:prstGeom prst="rect">
            <a:avLst/>
          </a:prstGeom>
        </p:spPr>
      </p:pic>
      <p:pic>
        <p:nvPicPr>
          <p:cNvPr id="5" name="Imagem 4" descr="Desenho de menina com cabelo rosa&#10;&#10;Descrição gerada automaticamente com confiança baixa">
            <a:extLst>
              <a:ext uri="{FF2B5EF4-FFF2-40B4-BE49-F238E27FC236}">
                <a16:creationId xmlns:a16="http://schemas.microsoft.com/office/drawing/2014/main" id="{7C6A51DE-8196-3736-DFB4-238F9606E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8" y="-14525"/>
            <a:ext cx="6072016" cy="52721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 descr="Imagem em preto e roxo&#10;&#10;Descrição gerada automaticamente">
            <a:extLst>
              <a:ext uri="{FF2B5EF4-FFF2-40B4-BE49-F238E27FC236}">
                <a16:creationId xmlns:a16="http://schemas.microsoft.com/office/drawing/2014/main" id="{88A04D0A-3F7D-12BF-EBE6-7C75B6A55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32" y="1"/>
            <a:ext cx="6691252" cy="49181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Rosa cor de rosa&#10;&#10;Descrição gerada automaticamente com confiança média">
            <a:extLst>
              <a:ext uri="{FF2B5EF4-FFF2-40B4-BE49-F238E27FC236}">
                <a16:creationId xmlns:a16="http://schemas.microsoft.com/office/drawing/2014/main" id="{DAEFD4BF-CF8A-843A-37E0-00ECFD97CA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8" y="4918124"/>
            <a:ext cx="6072014" cy="52721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 descr="Rosa cor de rosa&#10;&#10;Descrição gerada automaticamente com confiança média">
            <a:extLst>
              <a:ext uri="{FF2B5EF4-FFF2-40B4-BE49-F238E27FC236}">
                <a16:creationId xmlns:a16="http://schemas.microsoft.com/office/drawing/2014/main" id="{33BA56A9-5DB3-835F-3502-9F98245767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32" y="4883038"/>
            <a:ext cx="6691252" cy="53072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9517068-32B2-47DA-3CC4-606DB1F9055A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939568" y="5526189"/>
            <a:ext cx="3234724" cy="299212"/>
          </a:xfrm>
          <a:prstGeom prst="rect">
            <a:avLst/>
          </a:prstGeom>
        </p:spPr>
      </p:pic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id="{34ECA346-5CF9-EC50-E1A8-89D69CED5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58548" y="6160660"/>
            <a:ext cx="3596764" cy="2233532"/>
          </a:xfrm>
        </p:spPr>
        <p:txBody>
          <a:bodyPr/>
          <a:lstStyle/>
          <a:p>
            <a:pPr algn="ctr"/>
            <a:r>
              <a:rPr lang="pt-BR" sz="2800" dirty="0"/>
              <a:t> 80 anos, tumor em vulva envolvendo </a:t>
            </a:r>
            <a:r>
              <a:rPr lang="pt-BR" sz="2800" dirty="0" err="1"/>
              <a:t>clitórios</a:t>
            </a:r>
            <a:r>
              <a:rPr lang="pt-BR" sz="2800" dirty="0"/>
              <a:t> e grandes lábios, 5 cm. </a:t>
            </a:r>
          </a:p>
        </p:txBody>
      </p:sp>
    </p:spTree>
    <p:extLst>
      <p:ext uri="{BB962C8B-B14F-4D97-AF65-F5344CB8AC3E}">
        <p14:creationId xmlns:p14="http://schemas.microsoft.com/office/powerpoint/2010/main" val="86191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58548" y="4310058"/>
            <a:ext cx="3596764" cy="1216131"/>
          </a:xfrm>
        </p:spPr>
        <p:txBody>
          <a:bodyPr/>
          <a:lstStyle/>
          <a:p>
            <a:r>
              <a:rPr lang="pt-BR" dirty="0"/>
              <a:t>Caso 4-3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06F54D-D818-0F26-D85A-43960EA230FC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758548" y="5376583"/>
            <a:ext cx="3234724" cy="299212"/>
          </a:xfrm>
          <a:prstGeom prst="rect">
            <a:avLst/>
          </a:prstGeom>
        </p:spPr>
      </p:pic>
      <p:pic>
        <p:nvPicPr>
          <p:cNvPr id="11" name="Imagem 10" descr="Desenho de um tapete&#10;&#10;Descrição gerada automaticamente com confiança baixa">
            <a:extLst>
              <a:ext uri="{FF2B5EF4-FFF2-40B4-BE49-F238E27FC236}">
                <a16:creationId xmlns:a16="http://schemas.microsoft.com/office/drawing/2014/main" id="{7A2B85E3-ECF7-0923-71D6-308C94598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29" y="181568"/>
            <a:ext cx="6151086" cy="5143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m 13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82049796-E851-0FC8-0554-2698985C1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" y="5143500"/>
            <a:ext cx="6122690" cy="49409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m 1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5030606-E493-3CEE-30FF-654BEF794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86767" y="4629227"/>
            <a:ext cx="4759408" cy="61510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m 16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44AF8867-4828-128F-DC7F-A5F02BC8F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9" y="181569"/>
            <a:ext cx="6122690" cy="5143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4774E856-A7A3-7E04-96D3-EC39E935D5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58548" y="6160660"/>
            <a:ext cx="3596764" cy="2562716"/>
          </a:xfrm>
        </p:spPr>
        <p:txBody>
          <a:bodyPr/>
          <a:lstStyle/>
          <a:p>
            <a:pPr algn="ctr"/>
            <a:r>
              <a:rPr lang="pt-BR" sz="2800" dirty="0"/>
              <a:t>85 anos, lesão vegetante e ulcerada em vulva (clitóris, lábios maior e menor à direita), 6,2 cm.</a:t>
            </a:r>
          </a:p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471334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58548" y="4310058"/>
            <a:ext cx="3596764" cy="1216131"/>
          </a:xfrm>
        </p:spPr>
        <p:txBody>
          <a:bodyPr/>
          <a:lstStyle/>
          <a:p>
            <a:r>
              <a:rPr lang="pt-BR" dirty="0"/>
              <a:t>Caso 4-4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06F54D-D818-0F26-D85A-43960EA230FC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758548" y="5376583"/>
            <a:ext cx="3234724" cy="299212"/>
          </a:xfrm>
          <a:prstGeom prst="rect">
            <a:avLst/>
          </a:prstGeom>
        </p:spPr>
      </p:pic>
      <p:pic>
        <p:nvPicPr>
          <p:cNvPr id="5" name="Imagem 4" descr="Desenho de repolho&#10;&#10;Descrição gerada automaticamente com confiança média">
            <a:extLst>
              <a:ext uri="{FF2B5EF4-FFF2-40B4-BE49-F238E27FC236}">
                <a16:creationId xmlns:a16="http://schemas.microsoft.com/office/drawing/2014/main" id="{1251E5D0-6110-BB2C-5ED8-28E137960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7" y="181567"/>
            <a:ext cx="6151090" cy="5195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 descr="Uma imagem contendo rosa, mesa, bolo, coberto&#10;&#10;Descrição gerada automaticamente">
            <a:extLst>
              <a:ext uri="{FF2B5EF4-FFF2-40B4-BE49-F238E27FC236}">
                <a16:creationId xmlns:a16="http://schemas.microsoft.com/office/drawing/2014/main" id="{62911927-B22A-D725-09C3-6B1C49C5B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037" y="181567"/>
            <a:ext cx="6151090" cy="52844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 descr="Uma imagem contendo rosa, bolo, mesa, roxo&#10;&#10;Descrição gerada automaticamente">
            <a:extLst>
              <a:ext uri="{FF2B5EF4-FFF2-40B4-BE49-F238E27FC236}">
                <a16:creationId xmlns:a16="http://schemas.microsoft.com/office/drawing/2014/main" id="{0975FB6A-5BE0-FBD1-7F4A-DDDD470977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3" y="5011614"/>
            <a:ext cx="6167524" cy="49545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 descr="Desenho de estrelas&#10;&#10;Descrição gerada automaticamente com confiança baixa">
            <a:extLst>
              <a:ext uri="{FF2B5EF4-FFF2-40B4-BE49-F238E27FC236}">
                <a16:creationId xmlns:a16="http://schemas.microsoft.com/office/drawing/2014/main" id="{C1740AB3-7A0C-E431-98D8-D88EAA1BD1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037" y="5011614"/>
            <a:ext cx="6167524" cy="49545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BC38CC1F-8040-5860-6AD2-A41C2561E3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58548" y="6160660"/>
            <a:ext cx="3596764" cy="2562716"/>
          </a:xfrm>
        </p:spPr>
        <p:txBody>
          <a:bodyPr/>
          <a:lstStyle/>
          <a:p>
            <a:pPr algn="ctr"/>
            <a:r>
              <a:rPr lang="pt-BR" sz="2800" dirty="0"/>
              <a:t>43 anos, lesão verrucosa em monte pubiano, 2,2 cm.</a:t>
            </a:r>
          </a:p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242257563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1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9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0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2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7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Props1.xml><?xml version="1.0" encoding="utf-8"?>
<ds:datastoreItem xmlns:ds="http://schemas.openxmlformats.org/officeDocument/2006/customXml" ds:itemID="{082DEAAE-2B1B-1A46-A5D4-B912EEA7E398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3343F741-CFD9-2D44-A6C5-E1FC0EE6F858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54D44B3E-36E8-CB4F-96F3-D11E7A5AE8CE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CF4D7E72-A5BE-134F-B40A-D9E4D6E20910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77018A95-8BFF-BC49-B7F8-F808FA6AEE4D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EB5DECC3-5278-BF4C-8AFB-B4D3B11BBE6B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4E768664-8B71-6044-BE7F-EA5B8FF5EB03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2DD3700F-3FB1-1347-8F65-AAD4436F0DD6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88558786-5D6F-5D4C-BD40-46EF8B25FD06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FB7671A9-8AE3-C240-A11C-54B9734E6F3F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ECDC5A89-C6C5-4954-853E-8758557E9A77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A43A89CB-51C7-5642-A386-4C145950F55D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3C3446C3-E599-754E-B043-60AE58C9B81D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DFBB32E4-918C-2345-BB1B-285AEFD142F9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BA0E5A76-1830-C944-B49C-FD10EF5206CE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A4DD2A0B-A274-E74F-838E-42FAEB226886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E698A14F-5CF1-5E40-A798-35AC598CA41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</TotalTime>
  <Words>1265</Words>
  <Application>Microsoft Office PowerPoint</Application>
  <PresentationFormat>Personalizar</PresentationFormat>
  <Paragraphs>202</Paragraphs>
  <Slides>19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32" baseType="lpstr">
      <vt:lpstr>AdvTT5235d5a9</vt:lpstr>
      <vt:lpstr>AdvTT5235d5a9+fb</vt:lpstr>
      <vt:lpstr>Aptos</vt:lpstr>
      <vt:lpstr>Arial</vt:lpstr>
      <vt:lpstr>Bahnschrift Light</vt:lpstr>
      <vt:lpstr>BlinkMacSystemFont</vt:lpstr>
      <vt:lpstr>Calibri</vt:lpstr>
      <vt:lpstr>Calibri Bold</vt:lpstr>
      <vt:lpstr>Courier New</vt:lpstr>
      <vt:lpstr>Helvetica</vt:lpstr>
      <vt:lpstr>Helvetica Neue</vt:lpstr>
      <vt:lpstr>Tahoma</vt:lpstr>
      <vt:lpstr>Congresso de Patologia</vt:lpstr>
      <vt:lpstr>Seminário de lâminas  PATOLOGIA GINECOLÓGICA caso 4</vt:lpstr>
      <vt:lpstr>Declaração de Conflito de Interesse</vt:lpstr>
      <vt:lpstr>Caso 4-1</vt:lpstr>
      <vt:lpstr>Apresentação do PowerPoint</vt:lpstr>
      <vt:lpstr>Adenocarcinoma de tipo gástrico HPV-independente</vt:lpstr>
      <vt:lpstr>Apresentação do PowerPoint</vt:lpstr>
      <vt:lpstr>Caso 4-2</vt:lpstr>
      <vt:lpstr>Caso 4-3</vt:lpstr>
      <vt:lpstr>Caso 4-4</vt:lpstr>
      <vt:lpstr>Caso 4-5</vt:lpstr>
      <vt:lpstr>P16 (-)</vt:lpstr>
      <vt:lpstr>p53</vt:lpstr>
      <vt:lpstr>Doença pré-invasiva vulvar</vt:lpstr>
      <vt:lpstr>Dermatoses vulvares associadas</vt:lpstr>
      <vt:lpstr>Doença pré-invasiva vulvar</vt:lpstr>
      <vt:lpstr>Carcinoma de células escamosas, HPV- independente</vt:lpstr>
      <vt:lpstr>Apresentação do PowerPoint</vt:lpstr>
      <vt:lpstr>Mensagens finais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CN</cp:lastModifiedBy>
  <cp:revision>32</cp:revision>
  <dcterms:created xsi:type="dcterms:W3CDTF">2024-02-22T18:43:09Z</dcterms:created>
  <dcterms:modified xsi:type="dcterms:W3CDTF">2024-05-30T14:26:16Z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